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88" r:id="rId3"/>
    <p:sldId id="289" r:id="rId4"/>
    <p:sldId id="290" r:id="rId5"/>
    <p:sldId id="291" r:id="rId6"/>
    <p:sldId id="300" r:id="rId7"/>
    <p:sldId id="301" r:id="rId8"/>
    <p:sldId id="302" r:id="rId9"/>
    <p:sldId id="303" r:id="rId10"/>
    <p:sldId id="292" r:id="rId11"/>
    <p:sldId id="293" r:id="rId12"/>
    <p:sldId id="294" r:id="rId13"/>
    <p:sldId id="295" r:id="rId14"/>
    <p:sldId id="296" r:id="rId15"/>
    <p:sldId id="299" r:id="rId16"/>
    <p:sldId id="297" r:id="rId17"/>
    <p:sldId id="298" r:id="rId18"/>
    <p:sldId id="309" r:id="rId19"/>
    <p:sldId id="310" r:id="rId20"/>
    <p:sldId id="311" r:id="rId21"/>
    <p:sldId id="308" r:id="rId22"/>
    <p:sldId id="305" r:id="rId23"/>
    <p:sldId id="304" r:id="rId24"/>
    <p:sldId id="307" r:id="rId25"/>
    <p:sldId id="306" r:id="rId26"/>
    <p:sldId id="312" r:id="rId27"/>
    <p:sldId id="313" r:id="rId28"/>
    <p:sldId id="314" r:id="rId29"/>
    <p:sldId id="315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Wlodarczyk" initials="PW" lastIdx="1" clrIdx="0">
    <p:extLst>
      <p:ext uri="{19B8F6BF-5375-455C-9EA6-DF929625EA0E}">
        <p15:presenceInfo xmlns:p15="http://schemas.microsoft.com/office/powerpoint/2012/main" userId="Piotr Wlodarcz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202020"/>
    <a:srgbClr val="232323"/>
    <a:srgbClr val="26385C"/>
    <a:srgbClr val="233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0E1"/>
          </a:solidFill>
        </a:fill>
      </a:tcStyle>
    </a:wholeTbl>
    <a:band2H>
      <a:tcTxStyle/>
      <a:tcStyle>
        <a:tcBdr/>
        <a:fill>
          <a:solidFill>
            <a:srgbClr val="E6E9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AD0"/>
          </a:solidFill>
        </a:fill>
      </a:tcStyle>
    </a:wholeTbl>
    <a:band2H>
      <a:tcTxStyle/>
      <a:tcStyle>
        <a:tcBdr/>
        <a:fill>
          <a:solidFill>
            <a:srgbClr val="ECF5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3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 Logo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64BC30-CE7C-479C-90AD-D8BAE1C67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8667" y="5658000"/>
            <a:ext cx="2133333" cy="120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ight No Logo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410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ark Logo">
    <p:bg>
      <p:bgPr>
        <a:solidFill>
          <a:srgbClr val="263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5E18AE-46C1-4059-A1D2-8B494688F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9619" y="5638952"/>
            <a:ext cx="2152381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043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ark No Logo">
    <p:bg>
      <p:bgPr>
        <a:solidFill>
          <a:srgbClr val="263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3373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8804"/>
            <a:ext cx="12192000" cy="81372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4078" y="1763885"/>
            <a:ext cx="10263923" cy="17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4078" y="3602037"/>
            <a:ext cx="10263923" cy="1655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" name="Picture 11" descr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037" y="348036"/>
            <a:ext cx="2638061" cy="822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5117" y="5753220"/>
            <a:ext cx="5392979" cy="112651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2878" y="6397943"/>
            <a:ext cx="280923" cy="281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4" r:id="rId5"/>
    <p:sldLayoutId id="2147483650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27940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32512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37084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4165600" marR="0" indent="-508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title.png" descr="title.png"/>
          <p:cNvPicPr>
            <a:picLocks noChangeAspect="1"/>
          </p:cNvPicPr>
          <p:nvPr/>
        </p:nvPicPr>
        <p:blipFill rotWithShape="1">
          <a:blip r:embed="rId2"/>
          <a:srcRect t="45603"/>
          <a:stretch/>
        </p:blipFill>
        <p:spPr>
          <a:xfrm>
            <a:off x="997227" y="3429000"/>
            <a:ext cx="9298030" cy="175981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Version 2"/>
          <p:cNvSpPr txBox="1"/>
          <p:nvPr/>
        </p:nvSpPr>
        <p:spPr>
          <a:xfrm>
            <a:off x="10982866" y="523258"/>
            <a:ext cx="847883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r>
              <a:rPr dirty="0">
                <a:latin typeface="Lato" panose="020F0502020204030203" pitchFamily="34" charset="0"/>
                <a:cs typeface="Lato" panose="020F0502020204030203" pitchFamily="34" charset="0"/>
              </a:rPr>
              <a:t>Version</a:t>
            </a:r>
            <a:r>
              <a:rPr dirty="0"/>
              <a:t> </a:t>
            </a:r>
            <a:r>
              <a:rPr lang="pl-PL" dirty="0"/>
              <a:t>1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AD3FB-4CC9-4527-98D4-CC8A9F0968B1}"/>
              </a:ext>
            </a:extLst>
          </p:cNvPr>
          <p:cNvSpPr txBox="1"/>
          <p:nvPr/>
        </p:nvSpPr>
        <p:spPr>
          <a:xfrm>
            <a:off x="888050" y="1746307"/>
            <a:ext cx="9516384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700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Light" panose="020F0502020204030203" pitchFamily="34" charset="0"/>
                <a:cs typeface="Lato Light" panose="020F0502020204030203" pitchFamily="34" charset="0"/>
                <a:sym typeface="Helvetica"/>
              </a:rPr>
              <a:t>Introduction to </a:t>
            </a:r>
            <a:r>
              <a:rPr kumimoji="0" lang="en-GB" sz="700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Light" panose="020F0502020204030203" pitchFamily="34" charset="0"/>
                <a:cs typeface="Lato Light" panose="020F0502020204030203" pitchFamily="34" charset="0"/>
                <a:sym typeface="Helvetica"/>
              </a:rPr>
              <a:t>Fishbase</a:t>
            </a:r>
            <a:endParaRPr kumimoji="0" lang="en-GB" sz="700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Lato Light" panose="020F0502020204030203" pitchFamily="34" charset="0"/>
              <a:cs typeface="Lato Light" panose="020F0502020204030203" pitchFamily="34" charset="0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A3A2D-D873-4FE8-85EE-A39A8A0A3AD0}"/>
              </a:ext>
            </a:extLst>
          </p:cNvPr>
          <p:cNvSpPr txBox="1"/>
          <p:nvPr/>
        </p:nvSpPr>
        <p:spPr>
          <a:xfrm>
            <a:off x="1237673" y="2712554"/>
            <a:ext cx="693394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Training programme management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EC3E60-ECFF-45C3-A2FD-8F46F44876D6}"/>
              </a:ext>
            </a:extLst>
          </p:cNvPr>
          <p:cNvSpPr/>
          <p:nvPr/>
        </p:nvSpPr>
        <p:spPr>
          <a:xfrm>
            <a:off x="1237673" y="3499119"/>
            <a:ext cx="9716655" cy="152247"/>
          </a:xfrm>
          <a:prstGeom prst="rect">
            <a:avLst/>
          </a:prstGeom>
          <a:solidFill>
            <a:srgbClr val="F6F6F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17215-1E3C-40B2-859C-CD9456CF1623}"/>
              </a:ext>
            </a:extLst>
          </p:cNvPr>
          <p:cNvSpPr txBox="1"/>
          <p:nvPr/>
        </p:nvSpPr>
        <p:spPr>
          <a:xfrm>
            <a:off x="1237673" y="3791604"/>
            <a:ext cx="8447180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F6F6F6"/>
                </a:solidFill>
                <a:effectLst/>
                <a:uFillTx/>
                <a:latin typeface="Lato" panose="020F0502020204030203" pitchFamily="34" charset="0"/>
                <a:cs typeface="Lato" panose="020F0502020204030203" pitchFamily="34" charset="0"/>
                <a:sym typeface="Helvetica"/>
              </a:rPr>
              <a:t>Manage training programmes, hospitals and practices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F6F6F6"/>
                </a:solidFill>
                <a:effectLst/>
                <a:uFillTx/>
                <a:latin typeface="Lato" panose="020F0502020204030203" pitchFamily="34" charset="0"/>
                <a:cs typeface="Lato" panose="020F0502020204030203" pitchFamily="34" charset="0"/>
                <a:sym typeface="Helvetica"/>
              </a:rPr>
              <a:t>within your deanery.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F6F6F6"/>
              </a:solidFill>
              <a:effectLst/>
              <a:uFillTx/>
              <a:latin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F6F6F6"/>
              </a:solidFill>
              <a:effectLst/>
              <a:uFillTx/>
              <a:latin typeface="Lato" panose="020F0502020204030203" pitchFamily="34" charset="0"/>
              <a:cs typeface="Lato" panose="020F050202020403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359972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6B4D0-E787-49D0-ADFD-DFD300263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" r="3309" b="16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576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8063A-BB77-41B1-9A1B-8B22A33A2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" r="2811" b="1511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254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28A9C2-BC2D-42A3-A4CD-D5B84A3C9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" r="4622" b="287"/>
          <a:stretch/>
        </p:blipFill>
        <p:spPr>
          <a:xfrm>
            <a:off x="-1" y="0"/>
            <a:ext cx="12225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354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5B858-F5B6-42E5-B8DD-2D562EB9A3C2}"/>
              </a:ext>
            </a:extLst>
          </p:cNvPr>
          <p:cNvSpPr txBox="1"/>
          <p:nvPr/>
        </p:nvSpPr>
        <p:spPr>
          <a:xfrm>
            <a:off x="1237673" y="2712554"/>
            <a:ext cx="487248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pl-PL" sz="36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Access to trainees’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A305E-11A9-4E3B-8323-B849FF8F9711}"/>
              </a:ext>
            </a:extLst>
          </p:cNvPr>
          <p:cNvSpPr/>
          <p:nvPr/>
        </p:nvSpPr>
        <p:spPr>
          <a:xfrm>
            <a:off x="1237673" y="3499119"/>
            <a:ext cx="9716655" cy="152247"/>
          </a:xfrm>
          <a:prstGeom prst="rect">
            <a:avLst/>
          </a:prstGeom>
          <a:solidFill>
            <a:srgbClr val="20202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32AA7-0CBB-45ED-AAA0-8757EF0D188E}"/>
              </a:ext>
            </a:extLst>
          </p:cNvPr>
          <p:cNvSpPr txBox="1"/>
          <p:nvPr/>
        </p:nvSpPr>
        <p:spPr>
          <a:xfrm>
            <a:off x="1237673" y="3791604"/>
            <a:ext cx="8835107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Lato" panose="020F0502020204030203" pitchFamily="34" charset="0"/>
                <a:cs typeface="Lato" panose="020F0502020204030203" pitchFamily="34" charset="0"/>
                <a:sym typeface="Helvetica"/>
              </a:rPr>
              <a:t>Use the ‘trainee page’ to view trainee’s record.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Set up trainee’s stages of training, posts, review periods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and panel meetings easily.</a:t>
            </a:r>
          </a:p>
        </p:txBody>
      </p:sp>
    </p:spTree>
    <p:extLst>
      <p:ext uri="{BB962C8B-B14F-4D97-AF65-F5344CB8AC3E}">
        <p14:creationId xmlns:p14="http://schemas.microsoft.com/office/powerpoint/2010/main" val="3743614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B47395-693F-454B-B2DA-07F5BBDAC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" t="7494" r="-78" b="-25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92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5B858-F5B6-42E5-B8DD-2D562EB9A3C2}"/>
              </a:ext>
            </a:extLst>
          </p:cNvPr>
          <p:cNvSpPr txBox="1"/>
          <p:nvPr/>
        </p:nvSpPr>
        <p:spPr>
          <a:xfrm>
            <a:off x="1237673" y="2712554"/>
            <a:ext cx="487248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pl-PL" sz="3600" dirty="0">
                <a:solidFill>
                  <a:srgbClr val="F6F6F6"/>
                </a:solidFill>
                <a:latin typeface="Lato" panose="020F0502020204030203" pitchFamily="34" charset="0"/>
                <a:cs typeface="Lato" panose="020F0502020204030203" pitchFamily="34" charset="0"/>
              </a:rPr>
              <a:t>Access to trainees’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A305E-11A9-4E3B-8323-B849FF8F9711}"/>
              </a:ext>
            </a:extLst>
          </p:cNvPr>
          <p:cNvSpPr/>
          <p:nvPr/>
        </p:nvSpPr>
        <p:spPr>
          <a:xfrm>
            <a:off x="1237673" y="3499119"/>
            <a:ext cx="9716655" cy="152247"/>
          </a:xfrm>
          <a:prstGeom prst="rect">
            <a:avLst/>
          </a:prstGeom>
          <a:solidFill>
            <a:srgbClr val="F6F6F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32AA7-0CBB-45ED-AAA0-8757EF0D188E}"/>
              </a:ext>
            </a:extLst>
          </p:cNvPr>
          <p:cNvSpPr txBox="1"/>
          <p:nvPr/>
        </p:nvSpPr>
        <p:spPr>
          <a:xfrm>
            <a:off x="1237673" y="3791604"/>
            <a:ext cx="8118565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2800" dirty="0">
                <a:solidFill>
                  <a:srgbClr val="F6F6F6"/>
                </a:solidFill>
                <a:latin typeface="Lato" panose="020F0502020204030203" pitchFamily="34" charset="0"/>
                <a:cs typeface="Lato" panose="020F0502020204030203" pitchFamily="34" charset="0"/>
              </a:rPr>
              <a:t>A full search functionality allows for better analysis</a:t>
            </a:r>
          </a:p>
          <a:p>
            <a:r>
              <a:rPr lang="en-US" sz="2800" dirty="0">
                <a:solidFill>
                  <a:srgbClr val="F6F6F6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and research.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F6F6F6"/>
              </a:solidFill>
              <a:effectLst/>
              <a:uFillTx/>
              <a:latin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F6F6F6"/>
              </a:solidFill>
              <a:effectLst/>
              <a:uFillTx/>
              <a:latin typeface="Lato" panose="020F0502020204030203" pitchFamily="34" charset="0"/>
              <a:cs typeface="Lato" panose="020F050202020403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063346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1A647-F4E7-4189-B24F-DAE208420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" t="1458" b="14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529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5B858-F5B6-42E5-B8DD-2D562EB9A3C2}"/>
              </a:ext>
            </a:extLst>
          </p:cNvPr>
          <p:cNvSpPr txBox="1"/>
          <p:nvPr/>
        </p:nvSpPr>
        <p:spPr>
          <a:xfrm>
            <a:off x="1237673" y="2712554"/>
            <a:ext cx="487248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pl-PL" sz="36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Access to trainees’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A305E-11A9-4E3B-8323-B849FF8F9711}"/>
              </a:ext>
            </a:extLst>
          </p:cNvPr>
          <p:cNvSpPr/>
          <p:nvPr/>
        </p:nvSpPr>
        <p:spPr>
          <a:xfrm>
            <a:off x="1237673" y="3499119"/>
            <a:ext cx="9716655" cy="152247"/>
          </a:xfrm>
          <a:prstGeom prst="rect">
            <a:avLst/>
          </a:prstGeom>
          <a:solidFill>
            <a:srgbClr val="20202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32AA7-0CBB-45ED-AAA0-8757EF0D188E}"/>
              </a:ext>
            </a:extLst>
          </p:cNvPr>
          <p:cNvSpPr txBox="1"/>
          <p:nvPr/>
        </p:nvSpPr>
        <p:spPr>
          <a:xfrm>
            <a:off x="1237673" y="3791604"/>
            <a:ext cx="8062459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See trainee's ratings over time for assessments.</a:t>
            </a:r>
          </a:p>
          <a:p>
            <a:r>
              <a:rPr lang="en-US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Rich graphs show trainee’s capability and clinical</a:t>
            </a:r>
          </a:p>
          <a:p>
            <a:r>
              <a:rPr lang="en-US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experience groups coverage. </a:t>
            </a:r>
          </a:p>
          <a:p>
            <a:r>
              <a:rPr lang="en-US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View how many assessments are required for each</a:t>
            </a:r>
          </a:p>
          <a:p>
            <a:r>
              <a:rPr lang="en-US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review period depending on percentage worked.</a:t>
            </a:r>
          </a:p>
        </p:txBody>
      </p:sp>
    </p:spTree>
    <p:extLst>
      <p:ext uri="{BB962C8B-B14F-4D97-AF65-F5344CB8AC3E}">
        <p14:creationId xmlns:p14="http://schemas.microsoft.com/office/powerpoint/2010/main" val="17333672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2C706-F05D-40C8-8315-C4A17392B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" y="0"/>
            <a:ext cx="1214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DE8801-5722-44E3-83B1-19D574C18C0E}"/>
              </a:ext>
            </a:extLst>
          </p:cNvPr>
          <p:cNvSpPr txBox="1"/>
          <p:nvPr/>
        </p:nvSpPr>
        <p:spPr>
          <a:xfrm>
            <a:off x="1237673" y="2674530"/>
            <a:ext cx="185403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Fishbase</a:t>
            </a: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cs typeface="Lato" panose="020F0502020204030203" pitchFamily="34" charset="0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DD9AC-D368-4B56-9250-94D4C390B94B}"/>
              </a:ext>
            </a:extLst>
          </p:cNvPr>
          <p:cNvSpPr txBox="1"/>
          <p:nvPr/>
        </p:nvSpPr>
        <p:spPr>
          <a:xfrm>
            <a:off x="1237673" y="3829628"/>
            <a:ext cx="7974295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Designed for administrators,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programme directors, associate deans,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panel members and panel chairs</a:t>
            </a:r>
            <a:r>
              <a:rPr lang="en-GB" sz="3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pl-PL" sz="36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418FB-C6A7-4C5A-A9CD-D8FFC6D39943}"/>
              </a:ext>
            </a:extLst>
          </p:cNvPr>
          <p:cNvSpPr/>
          <p:nvPr/>
        </p:nvSpPr>
        <p:spPr>
          <a:xfrm>
            <a:off x="1237673" y="3499119"/>
            <a:ext cx="9716655" cy="1522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8765315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2383C-C712-4900-8039-0942EDAF9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0" r="51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75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FF9957-2483-4133-B8A6-1B92E7B71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305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5B858-F5B6-42E5-B8DD-2D562EB9A3C2}"/>
              </a:ext>
            </a:extLst>
          </p:cNvPr>
          <p:cNvSpPr txBox="1"/>
          <p:nvPr/>
        </p:nvSpPr>
        <p:spPr>
          <a:xfrm>
            <a:off x="1237673" y="2712554"/>
            <a:ext cx="487248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pl-PL" sz="3600" dirty="0">
                <a:solidFill>
                  <a:srgbClr val="F6F6F6"/>
                </a:solidFill>
                <a:latin typeface="Lato" panose="020F0502020204030203" pitchFamily="34" charset="0"/>
                <a:cs typeface="Lato" panose="020F0502020204030203" pitchFamily="34" charset="0"/>
              </a:rPr>
              <a:t>Access to trainees’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A305E-11A9-4E3B-8323-B849FF8F9711}"/>
              </a:ext>
            </a:extLst>
          </p:cNvPr>
          <p:cNvSpPr/>
          <p:nvPr/>
        </p:nvSpPr>
        <p:spPr>
          <a:xfrm>
            <a:off x="1237673" y="3499119"/>
            <a:ext cx="9716655" cy="152247"/>
          </a:xfrm>
          <a:prstGeom prst="rect">
            <a:avLst/>
          </a:prstGeom>
          <a:solidFill>
            <a:srgbClr val="F6F6F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32AA7-0CBB-45ED-AAA0-8757EF0D188E}"/>
              </a:ext>
            </a:extLst>
          </p:cNvPr>
          <p:cNvSpPr txBox="1"/>
          <p:nvPr/>
        </p:nvSpPr>
        <p:spPr>
          <a:xfrm>
            <a:off x="1237673" y="3791604"/>
            <a:ext cx="9192577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F6F6F6"/>
                </a:solidFill>
                <a:effectLst/>
                <a:uFillTx/>
                <a:latin typeface="Lato" panose="020F0502020204030203" pitchFamily="34" charset="0"/>
                <a:cs typeface="Lato" panose="020F0502020204030203" pitchFamily="34" charset="0"/>
                <a:sym typeface="Helvetica"/>
              </a:rPr>
              <a:t>Compliance passport allows you to quickly see mandatory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solidFill>
                  <a:srgbClr val="F6F6F6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requirements such as safeguarding and BLS.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F6F6F6"/>
              </a:solidFill>
              <a:effectLst/>
              <a:uFillTx/>
              <a:latin typeface="Lato" panose="020F0502020204030203" pitchFamily="34" charset="0"/>
              <a:cs typeface="Lato" panose="020F050202020403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493724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7C60A-CE96-41E2-A7F5-4F78ABA20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6" r="8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85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5B858-F5B6-42E5-B8DD-2D562EB9A3C2}"/>
              </a:ext>
            </a:extLst>
          </p:cNvPr>
          <p:cNvSpPr txBox="1"/>
          <p:nvPr/>
        </p:nvSpPr>
        <p:spPr>
          <a:xfrm>
            <a:off x="1237673" y="2712554"/>
            <a:ext cx="487248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GB" sz="36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Access to trainees’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A305E-11A9-4E3B-8323-B849FF8F9711}"/>
              </a:ext>
            </a:extLst>
          </p:cNvPr>
          <p:cNvSpPr/>
          <p:nvPr/>
        </p:nvSpPr>
        <p:spPr>
          <a:xfrm>
            <a:off x="1237673" y="3499119"/>
            <a:ext cx="9716655" cy="152247"/>
          </a:xfrm>
          <a:prstGeom prst="rect">
            <a:avLst/>
          </a:prstGeom>
          <a:solidFill>
            <a:srgbClr val="20202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32AA7-0CBB-45ED-AAA0-8757EF0D188E}"/>
              </a:ext>
            </a:extLst>
          </p:cNvPr>
          <p:cNvSpPr txBox="1"/>
          <p:nvPr/>
        </p:nvSpPr>
        <p:spPr>
          <a:xfrm>
            <a:off x="1237673" y="3791604"/>
            <a:ext cx="9165326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GB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You can see whether the trainee has read educator notes.</a:t>
            </a:r>
          </a:p>
          <a:p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Lato" panose="020F0502020204030203" pitchFamily="34" charset="0"/>
                <a:cs typeface="Lato" panose="020F0502020204030203" pitchFamily="34" charset="0"/>
                <a:sym typeface="Helvetica"/>
              </a:rPr>
              <a:t>You can </a:t>
            </a:r>
            <a:r>
              <a:rPr lang="en-GB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also edit and delete notes.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202020"/>
              </a:solidFill>
              <a:effectLst/>
              <a:uFillTx/>
              <a:latin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202020"/>
              </a:solidFill>
              <a:effectLst/>
              <a:uFillTx/>
              <a:latin typeface="Lato" panose="020F0502020204030203" pitchFamily="34" charset="0"/>
              <a:cs typeface="Lato" panose="020F050202020403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776986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A950F7-D4DF-46E5-A440-86C07B1C7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2233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5B858-F5B6-42E5-B8DD-2D562EB9A3C2}"/>
              </a:ext>
            </a:extLst>
          </p:cNvPr>
          <p:cNvSpPr txBox="1"/>
          <p:nvPr/>
        </p:nvSpPr>
        <p:spPr>
          <a:xfrm>
            <a:off x="1237673" y="2712554"/>
            <a:ext cx="127855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GB" sz="3600" dirty="0">
                <a:solidFill>
                  <a:srgbClr val="F6F6F6"/>
                </a:solidFill>
                <a:latin typeface="Lato" panose="020F0502020204030203" pitchFamily="34" charset="0"/>
                <a:cs typeface="Lato" panose="020F0502020204030203" pitchFamily="34" charset="0"/>
              </a:rPr>
              <a:t>ARCP</a:t>
            </a:r>
            <a:endParaRPr lang="pl-PL" sz="3600" dirty="0">
              <a:solidFill>
                <a:srgbClr val="F6F6F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A305E-11A9-4E3B-8323-B849FF8F9711}"/>
              </a:ext>
            </a:extLst>
          </p:cNvPr>
          <p:cNvSpPr/>
          <p:nvPr/>
        </p:nvSpPr>
        <p:spPr>
          <a:xfrm>
            <a:off x="1237673" y="3499119"/>
            <a:ext cx="9716655" cy="152247"/>
          </a:xfrm>
          <a:prstGeom prst="rect">
            <a:avLst/>
          </a:prstGeom>
          <a:solidFill>
            <a:srgbClr val="F6F6F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32AA7-0CBB-45ED-AAA0-8757EF0D188E}"/>
              </a:ext>
            </a:extLst>
          </p:cNvPr>
          <p:cNvSpPr txBox="1"/>
          <p:nvPr/>
        </p:nvSpPr>
        <p:spPr>
          <a:xfrm>
            <a:off x="1237673" y="3791604"/>
            <a:ext cx="632159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F6F6F6"/>
                </a:solidFill>
                <a:effectLst/>
                <a:uFillTx/>
                <a:latin typeface="Lato" panose="020F0502020204030203" pitchFamily="34" charset="0"/>
                <a:cs typeface="Lato" panose="020F0502020204030203" pitchFamily="34" charset="0"/>
                <a:sym typeface="Helvetica"/>
              </a:rPr>
              <a:t>Click ‘panel meetings’ to manage ARCP.</a:t>
            </a:r>
          </a:p>
        </p:txBody>
      </p:sp>
    </p:spTree>
    <p:extLst>
      <p:ext uri="{BB962C8B-B14F-4D97-AF65-F5344CB8AC3E}">
        <p14:creationId xmlns:p14="http://schemas.microsoft.com/office/powerpoint/2010/main" val="236092274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7ED45-C579-4124-9ECC-220E285C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" r="1346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4759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C1791F-F565-4A6C-9413-25C581846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6" t="416" r="9198" b="23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9130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37849-7FEB-4E93-A6A0-7B9FB47A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380" y="0"/>
            <a:ext cx="12250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411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5B858-F5B6-42E5-B8DD-2D562EB9A3C2}"/>
              </a:ext>
            </a:extLst>
          </p:cNvPr>
          <p:cNvSpPr txBox="1"/>
          <p:nvPr/>
        </p:nvSpPr>
        <p:spPr>
          <a:xfrm>
            <a:off x="1237673" y="2712554"/>
            <a:ext cx="649472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Lato" panose="020F0502020204030203" pitchFamily="34" charset="0"/>
                <a:cs typeface="Lato" panose="020F0502020204030203" pitchFamily="34" charset="0"/>
                <a:sym typeface="Helvetica"/>
              </a:rPr>
              <a:t>Trainee and user administration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A305E-11A9-4E3B-8323-B849FF8F9711}"/>
              </a:ext>
            </a:extLst>
          </p:cNvPr>
          <p:cNvSpPr/>
          <p:nvPr/>
        </p:nvSpPr>
        <p:spPr>
          <a:xfrm>
            <a:off x="1237673" y="3499119"/>
            <a:ext cx="9716655" cy="152247"/>
          </a:xfrm>
          <a:prstGeom prst="rect">
            <a:avLst/>
          </a:prstGeom>
          <a:solidFill>
            <a:srgbClr val="20202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32AA7-0CBB-45ED-AAA0-8757EF0D188E}"/>
              </a:ext>
            </a:extLst>
          </p:cNvPr>
          <p:cNvSpPr txBox="1"/>
          <p:nvPr/>
        </p:nvSpPr>
        <p:spPr>
          <a:xfrm>
            <a:off x="1237673" y="3791604"/>
            <a:ext cx="8250011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Lato" panose="020F0502020204030203" pitchFamily="34" charset="0"/>
                <a:cs typeface="Lato" panose="020F0502020204030203" pitchFamily="34" charset="0"/>
                <a:sym typeface="Helvetica"/>
              </a:rPr>
              <a:t>Manage all users in one area.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Lato" panose="020F0502020204030203" pitchFamily="34" charset="0"/>
                <a:cs typeface="Lato" panose="020F0502020204030203" pitchFamily="34" charset="0"/>
                <a:sym typeface="Helvetica"/>
              </a:rPr>
              <a:t>Search tools allow you to quickly find specific users.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Click the user’s name to access their record.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202020"/>
              </a:solidFill>
              <a:effectLst/>
              <a:uFillTx/>
              <a:latin typeface="Lato" panose="020F0502020204030203" pitchFamily="34" charset="0"/>
              <a:cs typeface="Lato" panose="020F0502020204030203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486047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DF4D9-BD4F-44E1-AAE9-80410BEBB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5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9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8FA412-8DFF-4231-8892-EFB8F6A1F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4" b="51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288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5B858-F5B6-42E5-B8DD-2D562EB9A3C2}"/>
              </a:ext>
            </a:extLst>
          </p:cNvPr>
          <p:cNvSpPr txBox="1"/>
          <p:nvPr/>
        </p:nvSpPr>
        <p:spPr>
          <a:xfrm>
            <a:off x="1237673" y="2712554"/>
            <a:ext cx="649472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rgbClr val="202020"/>
                </a:solidFill>
                <a:effectLst/>
                <a:uFillTx/>
                <a:latin typeface="Lato" panose="020F0502020204030203" pitchFamily="34" charset="0"/>
                <a:cs typeface="Lato" panose="020F0502020204030203" pitchFamily="34" charset="0"/>
                <a:sym typeface="Helvetica"/>
              </a:rPr>
              <a:t>Trainee and user administration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A305E-11A9-4E3B-8323-B849FF8F9711}"/>
              </a:ext>
            </a:extLst>
          </p:cNvPr>
          <p:cNvSpPr/>
          <p:nvPr/>
        </p:nvSpPr>
        <p:spPr>
          <a:xfrm>
            <a:off x="1237673" y="3499119"/>
            <a:ext cx="9716655" cy="152247"/>
          </a:xfrm>
          <a:prstGeom prst="rect">
            <a:avLst/>
          </a:prstGeom>
          <a:solidFill>
            <a:srgbClr val="20202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32AA7-0CBB-45ED-AAA0-8757EF0D188E}"/>
              </a:ext>
            </a:extLst>
          </p:cNvPr>
          <p:cNvSpPr txBox="1"/>
          <p:nvPr/>
        </p:nvSpPr>
        <p:spPr>
          <a:xfrm>
            <a:off x="1237673" y="3791604"/>
            <a:ext cx="470577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GB" sz="2800" dirty="0">
                <a:solidFill>
                  <a:srgbClr val="20202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Assign jobs and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1910379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E6E2F5-FDE6-4BA0-A9B1-15C5D0DD1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5" r="33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936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CDA182-995C-4412-AA34-AAACA723F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5" r="11131" b="5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33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8A190-299B-4DC3-B231-55462E782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1" t="8784" r="567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133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eneral">
  <a:themeElements>
    <a:clrScheme name="Gene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9A9"/>
      </a:accent1>
      <a:accent2>
        <a:srgbClr val="00ABB3"/>
      </a:accent2>
      <a:accent3>
        <a:srgbClr val="A5A5A5"/>
      </a:accent3>
      <a:accent4>
        <a:srgbClr val="1E4E79"/>
      </a:accent4>
      <a:accent5>
        <a:srgbClr val="006064"/>
      </a:accent5>
      <a:accent6>
        <a:srgbClr val="83C55B"/>
      </a:accent6>
      <a:hlink>
        <a:srgbClr val="0000FF"/>
      </a:hlink>
      <a:folHlink>
        <a:srgbClr val="FF00FF"/>
      </a:folHlink>
    </a:clrScheme>
    <a:fontScheme name="Gener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Gene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eneral">
  <a:themeElements>
    <a:clrScheme name="Gene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9A9"/>
      </a:accent1>
      <a:accent2>
        <a:srgbClr val="00ABB3"/>
      </a:accent2>
      <a:accent3>
        <a:srgbClr val="A5A5A5"/>
      </a:accent3>
      <a:accent4>
        <a:srgbClr val="1E4E79"/>
      </a:accent4>
      <a:accent5>
        <a:srgbClr val="006064"/>
      </a:accent5>
      <a:accent6>
        <a:srgbClr val="83C55B"/>
      </a:accent6>
      <a:hlink>
        <a:srgbClr val="0000FF"/>
      </a:hlink>
      <a:folHlink>
        <a:srgbClr val="FF00FF"/>
      </a:folHlink>
    </a:clrScheme>
    <a:fontScheme name="Gener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Gene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216</Words>
  <Application>Microsoft Office PowerPoint</Application>
  <PresentationFormat>Widescreen</PresentationFormat>
  <Paragraphs>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Helvetica</vt:lpstr>
      <vt:lpstr>Lato</vt:lpstr>
      <vt:lpstr>Lato Light</vt:lpstr>
      <vt:lpstr>Lato Regular</vt:lpstr>
      <vt:lpstr>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Piotr Wlodarczyk</dc:creator>
  <cp:lastModifiedBy>Piotr Wlodarczyk</cp:lastModifiedBy>
  <cp:revision>66</cp:revision>
  <dcterms:modified xsi:type="dcterms:W3CDTF">2020-07-02T17:14:48Z</dcterms:modified>
</cp:coreProperties>
</file>