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73" r:id="rId2"/>
  </p:sldMasterIdLst>
  <p:notesMasterIdLst>
    <p:notesMasterId r:id="rId14"/>
  </p:notesMasterIdLst>
  <p:handoutMasterIdLst>
    <p:handoutMasterId r:id="rId15"/>
  </p:handoutMasterIdLst>
  <p:sldIdLst>
    <p:sldId id="462" r:id="rId3"/>
    <p:sldId id="479" r:id="rId4"/>
    <p:sldId id="477" r:id="rId5"/>
    <p:sldId id="480" r:id="rId6"/>
    <p:sldId id="472" r:id="rId7"/>
    <p:sldId id="430" r:id="rId8"/>
    <p:sldId id="482" r:id="rId9"/>
    <p:sldId id="478" r:id="rId10"/>
    <p:sldId id="413" r:id="rId11"/>
    <p:sldId id="272" r:id="rId12"/>
    <p:sldId id="29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A8D"/>
    <a:srgbClr val="F16F2C"/>
    <a:srgbClr val="002B5C"/>
    <a:srgbClr val="3F6182"/>
    <a:srgbClr val="002344"/>
    <a:srgbClr val="002C59"/>
    <a:srgbClr val="D9DBE7"/>
    <a:srgbClr val="BABF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4995" autoAdjust="0"/>
    <p:restoredTop sz="95274" autoAdjust="0"/>
  </p:normalViewPr>
  <p:slideViewPr>
    <p:cSldViewPr snapToGrid="0">
      <p:cViewPr varScale="1">
        <p:scale>
          <a:sx n="76" d="100"/>
          <a:sy n="76" d="100"/>
        </p:scale>
        <p:origin x="54" y="234"/>
      </p:cViewPr>
      <p:guideLst>
        <p:guide orient="horz" pos="386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6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C661D2F-18BE-4E5D-B1A4-A8DEFCE376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12D6D-D4DC-4FD9-8779-E7DC7867B6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14FF2-5CC8-41EF-BB47-A4548CAA4B4D}" type="datetimeFigureOut">
              <a:rPr lang="en-GB" smtClean="0"/>
              <a:t>11/03/2020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CD46FC-5AC4-4F22-88A6-4EBA1CA55F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3382EA-B97A-4E21-A253-D3291AFFE8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178EE-8D4F-4575-97B2-378FBC2602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6072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82979-7573-0245-A205-89877B51148D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59A8B-1473-7244-BDC6-DDEB21BE28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635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8dp5aA4r5k&amp;index=4&amp;list=PLNZJMhpCZQ47mK3DYLpPeljDFaz64dfXu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9A8B-1473-7244-BDC6-DDEB21BE284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689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025820"/>
          </a:xfrm>
        </p:spPr>
        <p:txBody>
          <a:bodyPr/>
          <a:lstStyle/>
          <a:p>
            <a:pPr lvl="0">
              <a:defRPr/>
            </a:pPr>
            <a:r>
              <a:rPr lang="en-GB" dirty="0">
                <a:hlinkClick r:id="rId3"/>
              </a:rPr>
              <a:t>https://www.youtube.com/watch?v=L8dp5aA4r5k&amp;index=4&amp;list=PLNZJMhpCZQ47mK3DYLpPeljDFaz64dfXu</a:t>
            </a:r>
            <a:r>
              <a:rPr lang="en-GB" dirty="0"/>
              <a:t>  </a:t>
            </a:r>
          </a:p>
          <a:p>
            <a:pPr lvl="0"/>
            <a:endParaRPr lang="en-GB" dirty="0"/>
          </a:p>
          <a:p>
            <a:pPr marL="914400" lvl="1" indent="-457200">
              <a:buFont typeface="Wingdings" panose="05000000000000000000" pitchFamily="2" charset="2"/>
              <a:buChar char="ü"/>
            </a:pPr>
            <a:endParaRPr lang="en-GB" sz="1100" dirty="0"/>
          </a:p>
          <a:p>
            <a:pPr lvl="0"/>
            <a:endParaRPr lang="en-GB" dirty="0"/>
          </a:p>
          <a:p>
            <a:endParaRPr lang="en-GB" sz="1400" dirty="0"/>
          </a:p>
          <a:p>
            <a:endParaRPr lang="en-GB" sz="14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9A8B-1473-7244-BDC6-DDEB21BE284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10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9A8B-1473-7244-BDC6-DDEB21BE284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832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9A8B-1473-7244-BDC6-DDEB21BE284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636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59A8B-1473-7244-BDC6-DDEB21BE2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272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9A8B-1473-7244-BDC6-DDEB21BE284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53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9A8B-1473-7244-BDC6-DDEB21BE284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253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59A8B-1473-7244-BDC6-DDEB21BE2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738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59A8B-1473-7244-BDC6-DDEB21BE2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953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59A8B-1473-7244-BDC6-DDEB21BE2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28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9A8B-1473-7244-BDC6-DDEB21BE284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906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8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8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 rot="16200000">
            <a:off x="6759076" y="1358900"/>
            <a:ext cx="4416356" cy="4416356"/>
          </a:xfrm>
          <a:prstGeom prst="ellipse">
            <a:avLst/>
          </a:prstGeom>
          <a:solidFill>
            <a:srgbClr val="AB3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2"/>
          <p:cNvSpPr>
            <a:spLocks noGrp="1"/>
          </p:cNvSpPr>
          <p:nvPr>
            <p:ph type="title" hasCustomPrompt="1"/>
          </p:nvPr>
        </p:nvSpPr>
        <p:spPr>
          <a:xfrm>
            <a:off x="466725" y="1943349"/>
            <a:ext cx="5489232" cy="122562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360000" tIns="360000" rIns="360000" bIns="360000" rtlCol="0" anchor="ctr">
            <a:sp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466725" y="6169968"/>
            <a:ext cx="2614690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smtClean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5C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2B5C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2B5C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2B5C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Lato" charset="0"/>
              </a:rPr>
              <a:t>rcgp.org.uk/discovergp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526" y="1190624"/>
            <a:ext cx="4192936" cy="5667375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6725" y="3293053"/>
            <a:ext cx="4592638" cy="1109663"/>
          </a:xfrm>
          <a:prstGeom prst="rect">
            <a:avLst/>
          </a:prstGeo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2400">
                <a:ln>
                  <a:noFill/>
                </a:ln>
                <a:solidFill>
                  <a:srgbClr val="002C59"/>
                </a:solidFill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64457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umn - blue">
    <p:bg>
      <p:bgPr>
        <a:solidFill>
          <a:srgbClr val="0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825625"/>
            <a:ext cx="5413951" cy="40389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523" y="1825625"/>
            <a:ext cx="5413951" cy="40389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28" y="6027937"/>
            <a:ext cx="1515054" cy="464119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11449455" y="6185016"/>
            <a:ext cx="1108953" cy="1108953"/>
          </a:xfrm>
          <a:prstGeom prst="ellipse">
            <a:avLst/>
          </a:prstGeom>
          <a:solidFill>
            <a:srgbClr val="AB3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57EAD4A-F4B2-4BA6-AD6E-E4BB1395F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316" y="6356350"/>
            <a:ext cx="4612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 algn="r"/>
            <a:fld id="{67644CF5-41A3-42B4-9AFA-458301DD07BC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" y="6026575"/>
            <a:ext cx="1517458" cy="464855"/>
          </a:xfrm>
          <a:prstGeom prst="rect">
            <a:avLst/>
          </a:prstGeom>
        </p:spPr>
      </p:pic>
      <p:sp>
        <p:nvSpPr>
          <p:cNvPr id="9" name="Oval 8"/>
          <p:cNvSpPr/>
          <p:nvPr userDrawn="1"/>
        </p:nvSpPr>
        <p:spPr>
          <a:xfrm>
            <a:off x="11449455" y="6185016"/>
            <a:ext cx="1108953" cy="1108953"/>
          </a:xfrm>
          <a:prstGeom prst="ellipse">
            <a:avLst/>
          </a:prstGeom>
          <a:solidFill>
            <a:srgbClr val="AB3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57EAD4A-F4B2-4BA6-AD6E-E4BB1395F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316" y="6356350"/>
            <a:ext cx="4612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 algn="r"/>
            <a:fld id="{67644CF5-41A3-42B4-9AFA-458301DD07BC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28" y="6027937"/>
            <a:ext cx="1515054" cy="464119"/>
          </a:xfrm>
          <a:prstGeom prst="rect">
            <a:avLst/>
          </a:prstGeom>
        </p:spPr>
      </p:pic>
      <p:sp>
        <p:nvSpPr>
          <p:cNvPr id="9" name="Oval 8"/>
          <p:cNvSpPr/>
          <p:nvPr userDrawn="1"/>
        </p:nvSpPr>
        <p:spPr>
          <a:xfrm>
            <a:off x="11449455" y="6185016"/>
            <a:ext cx="1108953" cy="1108953"/>
          </a:xfrm>
          <a:prstGeom prst="ellipse">
            <a:avLst/>
          </a:prstGeom>
          <a:solidFill>
            <a:srgbClr val="AB3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57EAD4A-F4B2-4BA6-AD6E-E4BB1395F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316" y="6356350"/>
            <a:ext cx="4612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 algn="r"/>
            <a:fld id="{67644CF5-41A3-42B4-9AFA-458301DD07BC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28" y="6027937"/>
            <a:ext cx="1515054" cy="464119"/>
          </a:xfrm>
          <a:prstGeom prst="rect">
            <a:avLst/>
          </a:prstGeom>
        </p:spPr>
      </p:pic>
      <p:sp>
        <p:nvSpPr>
          <p:cNvPr id="9" name="Oval 8"/>
          <p:cNvSpPr/>
          <p:nvPr userDrawn="1"/>
        </p:nvSpPr>
        <p:spPr>
          <a:xfrm>
            <a:off x="11449455" y="6185016"/>
            <a:ext cx="1108953" cy="1108953"/>
          </a:xfrm>
          <a:prstGeom prst="ellipse">
            <a:avLst/>
          </a:prstGeom>
          <a:solidFill>
            <a:srgbClr val="AB3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57EAD4A-F4B2-4BA6-AD6E-E4BB1395F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316" y="6356350"/>
            <a:ext cx="4612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 algn="r"/>
            <a:fld id="{67644CF5-41A3-42B4-9AFA-458301DD07BC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84182" y="2719645"/>
            <a:ext cx="8310881" cy="1325563"/>
          </a:xfrm>
        </p:spPr>
        <p:txBody>
          <a:bodyPr anchor="ctr"/>
          <a:lstStyle>
            <a:lvl1pPr algn="ctr">
              <a:lnSpc>
                <a:spcPct val="150000"/>
              </a:lnSpc>
              <a:defRPr sz="3200" b="0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quote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3801" y="247141"/>
            <a:ext cx="2125858" cy="18153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622839" y="4393171"/>
            <a:ext cx="2125858" cy="1815339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4402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DD243-BA11-6945-A4E8-C6EC70B4F9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Placeholder 2"/>
          <p:cNvSpPr>
            <a:spLocks noGrp="1"/>
          </p:cNvSpPr>
          <p:nvPr>
            <p:ph type="title" hasCustomPrompt="1"/>
          </p:nvPr>
        </p:nvSpPr>
        <p:spPr>
          <a:xfrm>
            <a:off x="466725" y="1943349"/>
            <a:ext cx="5489232" cy="122562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360000" tIns="360000" rIns="360000" bIns="360000" rtlCol="0" anchor="ctr">
            <a:sp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6725" y="3293053"/>
            <a:ext cx="4592638" cy="1109663"/>
          </a:xfrm>
          <a:prstGeom prst="rect">
            <a:avLst/>
          </a:prstGeo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2400">
                <a:ln>
                  <a:noFill/>
                </a:ln>
                <a:solidFill>
                  <a:srgbClr val="002C59"/>
                </a:solidFill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1828800"/>
            <a:ext cx="11204576" cy="4049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" y="6026575"/>
            <a:ext cx="1517458" cy="464855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11449455" y="6185016"/>
            <a:ext cx="1108953" cy="1108953"/>
          </a:xfrm>
          <a:prstGeom prst="ellipse">
            <a:avLst/>
          </a:prstGeom>
          <a:solidFill>
            <a:srgbClr val="AB3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57EAD4A-F4B2-4BA6-AD6E-E4BB1395F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316" y="6356350"/>
            <a:ext cx="4612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 algn="r"/>
            <a:fld id="{67644CF5-41A3-42B4-9AFA-458301DD07BC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blue">
    <p:bg>
      <p:bgPr>
        <a:solidFill>
          <a:srgbClr val="0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1828800"/>
            <a:ext cx="11204576" cy="40494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28" y="6027937"/>
            <a:ext cx="1515054" cy="464119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11449455" y="6185016"/>
            <a:ext cx="1108953" cy="1108953"/>
          </a:xfrm>
          <a:prstGeom prst="ellipse">
            <a:avLst/>
          </a:prstGeom>
          <a:solidFill>
            <a:srgbClr val="AB3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57EAD4A-F4B2-4BA6-AD6E-E4BB1395F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316" y="6356350"/>
            <a:ext cx="4612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 algn="r"/>
            <a:fld id="{67644CF5-41A3-42B4-9AFA-458301DD07BC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605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5400" baseline="0">
                <a:solidFill>
                  <a:srgbClr val="002C59"/>
                </a:solidFill>
              </a:defRPr>
            </a:lvl1pPr>
          </a:lstStyle>
          <a:p>
            <a:r>
              <a:rPr lang="en-US" dirty="0"/>
              <a:t>EDIT DIVIDER TEXT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5987" y="5324380"/>
            <a:ext cx="1884553" cy="18845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6411">
            <a:off x="8213048" y="5460373"/>
            <a:ext cx="1724011" cy="17240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5266" y="4835542"/>
            <a:ext cx="1721786" cy="17217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89027">
            <a:off x="6121093" y="5537264"/>
            <a:ext cx="1570228" cy="15702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5562" y="5814219"/>
            <a:ext cx="1388210" cy="139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5845">
            <a:off x="3782360" y="5585524"/>
            <a:ext cx="1537965" cy="15416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720" y="5609724"/>
            <a:ext cx="1661494" cy="16654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683" y="-601685"/>
            <a:ext cx="1312649" cy="1315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15" y="520359"/>
            <a:ext cx="676079" cy="676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38" y="485132"/>
            <a:ext cx="1315797" cy="13157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90" y="5324380"/>
            <a:ext cx="1315797" cy="131579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3826" y="47436"/>
            <a:ext cx="1315797" cy="131579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9847" y="1897807"/>
            <a:ext cx="1312649" cy="131579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3061" y="4293433"/>
            <a:ext cx="1312649" cy="131579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8586" y="2153398"/>
            <a:ext cx="1315797" cy="131579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6839" y="1100417"/>
            <a:ext cx="1315797" cy="13157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6146" y="-510494"/>
            <a:ext cx="1315797" cy="131579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136" y="5182758"/>
            <a:ext cx="1312649" cy="13157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711" y="2913888"/>
            <a:ext cx="1315797" cy="131579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053" y="-454414"/>
            <a:ext cx="1315797" cy="131579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2111" y="-367964"/>
            <a:ext cx="1315797" cy="131579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5515" y="693657"/>
            <a:ext cx="1315797" cy="131579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187" y="5912012"/>
            <a:ext cx="1312649" cy="131579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850" y="-454413"/>
            <a:ext cx="1312649" cy="131579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315" y="-675238"/>
            <a:ext cx="1315797" cy="131579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319" y="-357604"/>
            <a:ext cx="1315797" cy="13157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423" y="-657899"/>
            <a:ext cx="1315797" cy="13157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69376">
            <a:off x="-398010" y="6188680"/>
            <a:ext cx="1884553" cy="188455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95787">
            <a:off x="7851954" y="-658523"/>
            <a:ext cx="1724011" cy="172401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58403">
            <a:off x="11547051" y="3358794"/>
            <a:ext cx="963974" cy="96397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69376">
            <a:off x="1873539" y="-440895"/>
            <a:ext cx="1388210" cy="139153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55221">
            <a:off x="7311446" y="5635360"/>
            <a:ext cx="1537965" cy="15416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269">
            <a:off x="-433355" y="4095383"/>
            <a:ext cx="1279663" cy="128273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5357">
            <a:off x="5232674" y="-58113"/>
            <a:ext cx="990211" cy="99021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 userDrawn="1"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75828">
            <a:off x="2835441" y="110572"/>
            <a:ext cx="850969" cy="85301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191" y="5796905"/>
            <a:ext cx="558906" cy="55890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58403">
            <a:off x="6668978" y="293229"/>
            <a:ext cx="669879" cy="669879"/>
          </a:xfrm>
          <a:prstGeom prst="rect">
            <a:avLst/>
          </a:prstGeom>
        </p:spPr>
      </p:pic>
      <p:sp>
        <p:nvSpPr>
          <p:cNvPr id="63" name="Oval 62"/>
          <p:cNvSpPr/>
          <p:nvPr userDrawn="1"/>
        </p:nvSpPr>
        <p:spPr>
          <a:xfrm>
            <a:off x="11449455" y="6185016"/>
            <a:ext cx="1108953" cy="1108953"/>
          </a:xfrm>
          <a:prstGeom prst="ellipse">
            <a:avLst/>
          </a:prstGeom>
          <a:solidFill>
            <a:srgbClr val="AB3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Slide Number Placeholder 5">
            <a:extLst>
              <a:ext uri="{FF2B5EF4-FFF2-40B4-BE49-F238E27FC236}">
                <a16:creationId xmlns:a16="http://schemas.microsoft.com/office/drawing/2014/main" id="{357EAD4A-F4B2-4BA6-AD6E-E4BB1395F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316" y="6356350"/>
            <a:ext cx="4612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 algn="r"/>
            <a:fld id="{67644CF5-41A3-42B4-9AFA-458301DD07BC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0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605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DIVIDER TEXT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5987" y="5324380"/>
            <a:ext cx="1884553" cy="18845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6411">
            <a:off x="8213048" y="5460373"/>
            <a:ext cx="1724011" cy="17240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5266" y="4835542"/>
            <a:ext cx="1721786" cy="17217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89027">
            <a:off x="6121093" y="5537264"/>
            <a:ext cx="1570228" cy="15702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5562" y="5814219"/>
            <a:ext cx="1388210" cy="139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5845">
            <a:off x="3782360" y="5585524"/>
            <a:ext cx="1537965" cy="15416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720" y="5609724"/>
            <a:ext cx="1661494" cy="16654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683" y="-601685"/>
            <a:ext cx="1312649" cy="1315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15" y="520359"/>
            <a:ext cx="676079" cy="676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38" y="485132"/>
            <a:ext cx="1315797" cy="13157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90" y="5324380"/>
            <a:ext cx="1315797" cy="131579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3826" y="47436"/>
            <a:ext cx="1315797" cy="131579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9847" y="1897807"/>
            <a:ext cx="1312649" cy="131579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3061" y="4293433"/>
            <a:ext cx="1312649" cy="131579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8586" y="2153398"/>
            <a:ext cx="1315797" cy="131579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6839" y="1100417"/>
            <a:ext cx="1315797" cy="13157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6146" y="-510494"/>
            <a:ext cx="1315797" cy="131579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136" y="5182758"/>
            <a:ext cx="1312649" cy="13157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711" y="2913888"/>
            <a:ext cx="1315797" cy="131579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053" y="-454414"/>
            <a:ext cx="1315797" cy="131579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2111" y="-367964"/>
            <a:ext cx="1315797" cy="131579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5515" y="693657"/>
            <a:ext cx="1315797" cy="131579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187" y="5912012"/>
            <a:ext cx="1312649" cy="131579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850" y="-454413"/>
            <a:ext cx="1312649" cy="131579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315" y="-675238"/>
            <a:ext cx="1315797" cy="131579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319" y="-357604"/>
            <a:ext cx="1315797" cy="13157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423" y="-657899"/>
            <a:ext cx="1315797" cy="13157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69376">
            <a:off x="-398010" y="6188680"/>
            <a:ext cx="1884553" cy="188455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95787">
            <a:off x="7851954" y="-658523"/>
            <a:ext cx="1724011" cy="172401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58403">
            <a:off x="11547051" y="3358794"/>
            <a:ext cx="963974" cy="96397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69376">
            <a:off x="1873539" y="-440895"/>
            <a:ext cx="1388210" cy="139153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55221">
            <a:off x="7311446" y="5635360"/>
            <a:ext cx="1537965" cy="15416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269">
            <a:off x="-433355" y="4095383"/>
            <a:ext cx="1279663" cy="128273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5357">
            <a:off x="5232674" y="-58113"/>
            <a:ext cx="990211" cy="99021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 userDrawn="1"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75828">
            <a:off x="2835441" y="110572"/>
            <a:ext cx="850969" cy="85301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191" y="5796905"/>
            <a:ext cx="558906" cy="55890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58403">
            <a:off x="6668978" y="293229"/>
            <a:ext cx="669879" cy="669879"/>
          </a:xfrm>
          <a:prstGeom prst="rect">
            <a:avLst/>
          </a:prstGeom>
        </p:spPr>
      </p:pic>
      <p:sp>
        <p:nvSpPr>
          <p:cNvPr id="63" name="Oval 62"/>
          <p:cNvSpPr/>
          <p:nvPr userDrawn="1"/>
        </p:nvSpPr>
        <p:spPr>
          <a:xfrm>
            <a:off x="11449455" y="6185016"/>
            <a:ext cx="1108953" cy="1108953"/>
          </a:xfrm>
          <a:prstGeom prst="ellipse">
            <a:avLst/>
          </a:prstGeom>
          <a:solidFill>
            <a:srgbClr val="AB3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Slide Number Placeholder 5">
            <a:extLst>
              <a:ext uri="{FF2B5EF4-FFF2-40B4-BE49-F238E27FC236}">
                <a16:creationId xmlns:a16="http://schemas.microsoft.com/office/drawing/2014/main" id="{357EAD4A-F4B2-4BA6-AD6E-E4BB1395F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316" y="6356350"/>
            <a:ext cx="4612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 algn="r"/>
            <a:fld id="{67644CF5-41A3-42B4-9AFA-458301DD07BC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03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" y="6026575"/>
            <a:ext cx="1517458" cy="464855"/>
          </a:xfrm>
          <a:prstGeom prst="rect">
            <a:avLst/>
          </a:prstGeom>
        </p:spPr>
      </p:pic>
      <p:sp>
        <p:nvSpPr>
          <p:cNvPr id="7" name="Oval 6"/>
          <p:cNvSpPr/>
          <p:nvPr userDrawn="1"/>
        </p:nvSpPr>
        <p:spPr>
          <a:xfrm>
            <a:off x="11449455" y="6185016"/>
            <a:ext cx="1108953" cy="1108953"/>
          </a:xfrm>
          <a:prstGeom prst="ellipse">
            <a:avLst/>
          </a:prstGeom>
          <a:solidFill>
            <a:srgbClr val="AB3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7EAD4A-F4B2-4BA6-AD6E-E4BB1395F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316" y="6356350"/>
            <a:ext cx="4612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 algn="r"/>
            <a:fld id="{67644CF5-41A3-42B4-9AFA-458301DD07BC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7464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blue">
    <p:bg>
      <p:bgPr>
        <a:solidFill>
          <a:srgbClr val="002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28" y="6027937"/>
            <a:ext cx="1515054" cy="464119"/>
          </a:xfrm>
          <a:prstGeom prst="rect">
            <a:avLst/>
          </a:prstGeom>
        </p:spPr>
      </p:pic>
      <p:sp>
        <p:nvSpPr>
          <p:cNvPr id="6" name="Oval 5"/>
          <p:cNvSpPr/>
          <p:nvPr userDrawn="1"/>
        </p:nvSpPr>
        <p:spPr>
          <a:xfrm>
            <a:off x="11449455" y="6185016"/>
            <a:ext cx="1108953" cy="1108953"/>
          </a:xfrm>
          <a:prstGeom prst="ellipse">
            <a:avLst/>
          </a:prstGeom>
          <a:solidFill>
            <a:srgbClr val="AB3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7EAD4A-F4B2-4BA6-AD6E-E4BB1395F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316" y="6356350"/>
            <a:ext cx="4612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 algn="r"/>
            <a:fld id="{67644CF5-41A3-42B4-9AFA-458301DD07BC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825625"/>
            <a:ext cx="5413951" cy="403891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523" y="1825625"/>
            <a:ext cx="5413951" cy="40389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" y="6026575"/>
            <a:ext cx="1517458" cy="464855"/>
          </a:xfrm>
          <a:prstGeom prst="rect">
            <a:avLst/>
          </a:prstGeom>
        </p:spPr>
      </p:pic>
      <p:sp>
        <p:nvSpPr>
          <p:cNvPr id="11" name="Oval 10"/>
          <p:cNvSpPr/>
          <p:nvPr userDrawn="1"/>
        </p:nvSpPr>
        <p:spPr>
          <a:xfrm>
            <a:off x="11449455" y="6185016"/>
            <a:ext cx="1108953" cy="1108953"/>
          </a:xfrm>
          <a:prstGeom prst="ellipse">
            <a:avLst/>
          </a:prstGeom>
          <a:solidFill>
            <a:srgbClr val="AB3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57EAD4A-F4B2-4BA6-AD6E-E4BB1395F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316" y="6356350"/>
            <a:ext cx="4612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 algn="r"/>
            <a:fld id="{67644CF5-41A3-42B4-9AFA-458301DD07BC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8712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28" y="461728"/>
            <a:ext cx="2326200" cy="712604"/>
          </a:xfrm>
          <a:prstGeom prst="rect">
            <a:avLst/>
          </a:prstGeom>
        </p:spPr>
      </p:pic>
      <p:sp>
        <p:nvSpPr>
          <p:cNvPr id="4" name="Text Placeholder 6"/>
          <p:cNvSpPr txBox="1">
            <a:spLocks/>
          </p:cNvSpPr>
          <p:nvPr userDrawn="1"/>
        </p:nvSpPr>
        <p:spPr>
          <a:xfrm>
            <a:off x="466725" y="6169968"/>
            <a:ext cx="2614690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smtClean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5C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2B5C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2B5C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2B5C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Lato" charset="0"/>
              </a:rPr>
              <a:t>rcgp.org.uk/discovergp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8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b="1" kern="1200" dirty="0" smtClean="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1600" kern="1200" dirty="0" smtClean="0">
          <a:solidFill>
            <a:srgbClr val="002D59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B5C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2B5C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002B5C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002B5C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11449455" y="6185016"/>
            <a:ext cx="1108953" cy="1108953"/>
          </a:xfrm>
          <a:prstGeom prst="ellipse">
            <a:avLst/>
          </a:prstGeom>
          <a:solidFill>
            <a:srgbClr val="AB3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D110B3-01D8-41B5-876B-DDDC7F5A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65125"/>
            <a:ext cx="112052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EE57DA-F4DD-4CCA-BDEF-77797CC74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825625"/>
            <a:ext cx="11205275" cy="4094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EAD4A-F4B2-4BA6-AD6E-E4BB1395F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316" y="6356350"/>
            <a:ext cx="4612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 algn="r"/>
            <a:fld id="{67644CF5-41A3-42B4-9AFA-458301DD07BC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297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6" r:id="rId2"/>
    <p:sldLayoutId id="2147483694" r:id="rId3"/>
    <p:sldLayoutId id="2147483683" r:id="rId4"/>
    <p:sldLayoutId id="2147483679" r:id="rId5"/>
    <p:sldLayoutId id="2147483693" r:id="rId6"/>
    <p:sldLayoutId id="2147483684" r:id="rId7"/>
    <p:sldLayoutId id="2147483695" r:id="rId8"/>
    <p:sldLayoutId id="2147483690" r:id="rId9"/>
    <p:sldLayoutId id="2147483692" r:id="rId10"/>
    <p:sldLayoutId id="214748369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 dirty="0" smtClean="0">
          <a:solidFill>
            <a:srgbClr val="002D59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en-US" sz="1600" kern="1200" dirty="0" smtClean="0">
          <a:solidFill>
            <a:srgbClr val="002D59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B5C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2B5C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002B5C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002B5C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55.jpeg"/><Relationship Id="rId4" Type="http://schemas.openxmlformats.org/officeDocument/2006/relationships/hyperlink" Target="https://www.youtube.com/watch?v=L8dp5aA4r5k&amp;list=PLNZJMhpCZQ47mK3DYLpPeljDFaz64dfXu&amp;index=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7594B-9D5C-438E-BCC9-E77F80EB0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67644CF5-41A3-42B4-9AFA-458301DD07BC}" type="slidenum">
              <a:rPr lang="en-GB" smtClean="0"/>
              <a:pPr algn="r"/>
              <a:t>1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CA39A3-4AF5-490B-90A9-DB5D6CE41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798" y="654550"/>
            <a:ext cx="3593050" cy="50858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7E37CA-061C-4EFA-A980-EB0269DF11A5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369" y="529000"/>
            <a:ext cx="1953876" cy="1953876"/>
          </a:xfrm>
          <a:prstGeom prst="rect">
            <a:avLst/>
          </a:prstGeom>
        </p:spPr>
      </p:pic>
      <p:pic>
        <p:nvPicPr>
          <p:cNvPr id="3" name="Picture 2" descr="A close up of a flower&#10;&#10;Description generated with high confidence">
            <a:extLst>
              <a:ext uri="{FF2B5EF4-FFF2-40B4-BE49-F238E27FC236}">
                <a16:creationId xmlns:a16="http://schemas.microsoft.com/office/drawing/2014/main" id="{ACEA0DD0-C6E4-4E06-8781-C07B7E074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09" y="1526356"/>
            <a:ext cx="6858736" cy="38580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802CB2-A685-41CE-A8A9-CA00E2E59DB8}"/>
              </a:ext>
            </a:extLst>
          </p:cNvPr>
          <p:cNvSpPr txBox="1"/>
          <p:nvPr/>
        </p:nvSpPr>
        <p:spPr>
          <a:xfrm>
            <a:off x="517708" y="1981412"/>
            <a:ext cx="6982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Why have you given me a  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B0EDE1-F094-41A3-9688-1DEE89C179D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35707" flipH="1">
            <a:off x="6506870" y="3116244"/>
            <a:ext cx="1417104" cy="11963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2D9955-7D3B-4CF3-9C97-E0F77AB69895}"/>
              </a:ext>
            </a:extLst>
          </p:cNvPr>
          <p:cNvSpPr txBox="1"/>
          <p:nvPr/>
        </p:nvSpPr>
        <p:spPr>
          <a:xfrm>
            <a:off x="344797" y="5366811"/>
            <a:ext cx="4763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Hints n’ tips on how to use one…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88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5335E9-7C35-439D-B886-6A69100B6F1D}"/>
              </a:ext>
            </a:extLst>
          </p:cNvPr>
          <p:cNvSpPr/>
          <p:nvPr/>
        </p:nvSpPr>
        <p:spPr>
          <a:xfrm>
            <a:off x="616007" y="708788"/>
            <a:ext cx="10488677" cy="135111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21A974D-9774-4C25-8A60-2CD31C4EE2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668" y="4850550"/>
            <a:ext cx="1347921" cy="135115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44405" y="872324"/>
            <a:ext cx="9996508" cy="1024038"/>
          </a:xfrm>
        </p:spPr>
        <p:txBody>
          <a:bodyPr/>
          <a:lstStyle/>
          <a:p>
            <a:r>
              <a:rPr lang="en-US" dirty="0"/>
              <a:t>Give it a go!</a:t>
            </a:r>
            <a:br>
              <a:rPr lang="en-US" b="0" dirty="0"/>
            </a:br>
            <a:r>
              <a:rPr lang="en-US" sz="2800" b="0" dirty="0"/>
              <a:t>Watch this video, reflect upon what you see, and take notes… 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9989C2-15F0-43C4-8544-D2B39AEAF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67644CF5-41A3-42B4-9AFA-458301DD07BC}" type="slidenum">
              <a:rPr lang="en-GB" smtClean="0"/>
              <a:pPr algn="r"/>
              <a:t>10</a:t>
            </a:fld>
            <a:endParaRPr lang="en-GB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9132B61-9CE8-4A3F-A94F-18D48B38B144}"/>
              </a:ext>
            </a:extLst>
          </p:cNvPr>
          <p:cNvSpPr/>
          <p:nvPr/>
        </p:nvSpPr>
        <p:spPr>
          <a:xfrm>
            <a:off x="3253152" y="2501239"/>
            <a:ext cx="7945295" cy="3700464"/>
          </a:xfrm>
          <a:prstGeom prst="rect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>
            <a:hlinkClick r:id="rId4"/>
            <a:extLst>
              <a:ext uri="{FF2B5EF4-FFF2-40B4-BE49-F238E27FC236}">
                <a16:creationId xmlns:a16="http://schemas.microsoft.com/office/drawing/2014/main" id="{F2CFE733-0839-4A44-ADE2-E3B7A2D521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8163" y="2626820"/>
            <a:ext cx="7790723" cy="3449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76C08D-1C63-43D5-A3CC-66EC0082B1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91876" y="2199784"/>
            <a:ext cx="1423385" cy="14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01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70277C-18D3-4D44-803B-4115242A3BBE}"/>
              </a:ext>
            </a:extLst>
          </p:cNvPr>
          <p:cNvSpPr/>
          <p:nvPr/>
        </p:nvSpPr>
        <p:spPr>
          <a:xfrm>
            <a:off x="3879659" y="1926809"/>
            <a:ext cx="7078610" cy="3506838"/>
          </a:xfrm>
          <a:prstGeom prst="rect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lvl="0" indent="-685800">
              <a:buFont typeface="Arial" panose="020B0604020202020204" pitchFamily="34" charset="0"/>
              <a:buChar char="•"/>
              <a:defRPr/>
            </a:pPr>
            <a:endParaRPr lang="en-GB" sz="2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9989C2-15F0-43C4-8544-D2B39AEAF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644CF5-41A3-42B4-9AFA-458301DD07BC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Picture 2" descr="Image result for the appointment by graham easton">
            <a:extLst>
              <a:ext uri="{FF2B5EF4-FFF2-40B4-BE49-F238E27FC236}">
                <a16:creationId xmlns:a16="http://schemas.microsoft.com/office/drawing/2014/main" id="{97D741E3-7798-465B-913C-A09F505ED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2450" y="2063397"/>
            <a:ext cx="2067371" cy="322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EB3311-10AD-411B-85F3-7942AF73012B}"/>
              </a:ext>
            </a:extLst>
          </p:cNvPr>
          <p:cNvSpPr/>
          <p:nvPr/>
        </p:nvSpPr>
        <p:spPr>
          <a:xfrm>
            <a:off x="4107250" y="2134106"/>
            <a:ext cx="66234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Books: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The Appointment by Dr Graham Easton </a:t>
            </a:r>
          </a:p>
          <a:p>
            <a:endParaRPr lang="en-US" sz="2400" b="1" dirty="0">
              <a:solidFill>
                <a:srgbClr val="F16F2C"/>
              </a:solidFill>
            </a:endParaRPr>
          </a:p>
          <a:p>
            <a:r>
              <a:rPr lang="en-US" sz="2400" b="1" dirty="0">
                <a:solidFill>
                  <a:schemeClr val="accent6"/>
                </a:solidFill>
              </a:rPr>
              <a:t>Podcasts: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NHS health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Sharp scratch by the British Medical Journal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Talk Medicine by the British Medical Journal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Inside Health by the BBC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DC4267-33A6-41A5-8B92-3553A66DC313}"/>
              </a:ext>
            </a:extLst>
          </p:cNvPr>
          <p:cNvSpPr/>
          <p:nvPr/>
        </p:nvSpPr>
        <p:spPr>
          <a:xfrm>
            <a:off x="1126234" y="753524"/>
            <a:ext cx="5635052" cy="10469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9F764E-5D74-4EAC-9104-7F9BAD7E8755}"/>
              </a:ext>
            </a:extLst>
          </p:cNvPr>
          <p:cNvSpPr txBox="1"/>
          <p:nvPr/>
        </p:nvSpPr>
        <p:spPr>
          <a:xfrm>
            <a:off x="1219092" y="984611"/>
            <a:ext cx="5449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The RCGP recommend… </a:t>
            </a:r>
          </a:p>
        </p:txBody>
      </p:sp>
      <p:pic>
        <p:nvPicPr>
          <p:cNvPr id="18" name="Graphic 17" descr="Camera">
            <a:extLst>
              <a:ext uri="{FF2B5EF4-FFF2-40B4-BE49-F238E27FC236}">
                <a16:creationId xmlns:a16="http://schemas.microsoft.com/office/drawing/2014/main" id="{89E1B71E-DA2C-48DB-B3C2-FAE4DA9ED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71728" y="759127"/>
            <a:ext cx="1032556" cy="10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85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F08C3E-A92A-4AD8-8D2E-E4BC8D714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316" y="6356350"/>
            <a:ext cx="46125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644CF5-41A3-42B4-9AFA-458301DD07BC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6922842-80D7-46E5-9FD9-2EAFFA7AE728}"/>
              </a:ext>
            </a:extLst>
          </p:cNvPr>
          <p:cNvSpPr/>
          <p:nvPr/>
        </p:nvSpPr>
        <p:spPr>
          <a:xfrm>
            <a:off x="496006" y="507685"/>
            <a:ext cx="7662281" cy="4422531"/>
          </a:xfrm>
          <a:prstGeom prst="rect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GB" sz="3600" dirty="0">
                <a:solidFill>
                  <a:srgbClr val="FFFFFF"/>
                </a:solidFill>
              </a:rPr>
              <a:t>Medical Schools Council (MSC) advise applicants to medicine to gain ‘relevant experience’. 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endParaRPr lang="en-GB" sz="3600" dirty="0">
              <a:solidFill>
                <a:srgbClr val="FFFFFF"/>
              </a:solidFill>
            </a:endParaRP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GB" sz="3600" dirty="0">
                <a:solidFill>
                  <a:srgbClr val="FFFFFF"/>
                </a:solidFill>
              </a:rPr>
              <a:t>Many medical schools no longer specifically ask for ‘work experience’.</a:t>
            </a:r>
            <a:endParaRPr lang="en-GB" sz="1050" dirty="0">
              <a:solidFill>
                <a:srgbClr val="002C59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6885CDC-E677-4EF2-9C31-4F782921F1A0}"/>
              </a:ext>
            </a:extLst>
          </p:cNvPr>
          <p:cNvSpPr/>
          <p:nvPr/>
        </p:nvSpPr>
        <p:spPr>
          <a:xfrm>
            <a:off x="8497823" y="2204663"/>
            <a:ext cx="3306536" cy="3278571"/>
          </a:xfrm>
          <a:prstGeom prst="ellipse">
            <a:avLst/>
          </a:prstGeom>
          <a:solidFill>
            <a:srgbClr val="AB3A8D"/>
          </a:solidFill>
          <a:ln>
            <a:solidFill>
              <a:srgbClr val="AB3A8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60ABBD-F11B-4DB4-A222-8973DF1EC7EB}"/>
              </a:ext>
            </a:extLst>
          </p:cNvPr>
          <p:cNvSpPr txBox="1"/>
          <p:nvPr/>
        </p:nvSpPr>
        <p:spPr>
          <a:xfrm rot="567916">
            <a:off x="8913792" y="2905230"/>
            <a:ext cx="252783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Find entry requirements for all </a:t>
            </a:r>
            <a:r>
              <a:rPr lang="en-GB" sz="2400" b="1" dirty="0">
                <a:solidFill>
                  <a:schemeClr val="bg1"/>
                </a:solidFill>
              </a:rPr>
              <a:t>40</a:t>
            </a:r>
            <a:r>
              <a:rPr lang="en-GB" sz="2400" dirty="0">
                <a:solidFill>
                  <a:schemeClr val="bg1"/>
                </a:solidFill>
              </a:rPr>
              <a:t> medical schools at... </a:t>
            </a:r>
            <a:r>
              <a:rPr lang="en-GB" sz="2000" b="1" dirty="0">
                <a:solidFill>
                  <a:srgbClr val="002B5C"/>
                </a:solidFill>
              </a:rPr>
              <a:t>medschools.ac.uk</a:t>
            </a:r>
          </a:p>
        </p:txBody>
      </p:sp>
    </p:spTree>
    <p:extLst>
      <p:ext uri="{BB962C8B-B14F-4D97-AF65-F5344CB8AC3E}">
        <p14:creationId xmlns:p14="http://schemas.microsoft.com/office/powerpoint/2010/main" val="4245367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403BB24-1384-446D-8E1C-5B8EAB6AE951}"/>
              </a:ext>
            </a:extLst>
          </p:cNvPr>
          <p:cNvSpPr/>
          <p:nvPr/>
        </p:nvSpPr>
        <p:spPr>
          <a:xfrm>
            <a:off x="6336991" y="670074"/>
            <a:ext cx="5074798" cy="516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37280E-3E66-46A0-A225-7C0E7948C2E0}"/>
              </a:ext>
            </a:extLst>
          </p:cNvPr>
          <p:cNvSpPr/>
          <p:nvPr/>
        </p:nvSpPr>
        <p:spPr>
          <a:xfrm>
            <a:off x="780211" y="1402503"/>
            <a:ext cx="5074800" cy="3415682"/>
          </a:xfrm>
          <a:prstGeom prst="rect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Is not how many </a:t>
            </a:r>
            <a:r>
              <a:rPr lang="en-GB" sz="3600" b="1" dirty="0">
                <a:solidFill>
                  <a:srgbClr val="AB3A8D"/>
                </a:solidFill>
              </a:rPr>
              <a:t>hours</a:t>
            </a:r>
            <a:r>
              <a:rPr lang="en-GB" sz="3600" dirty="0">
                <a:solidFill>
                  <a:schemeClr val="bg1"/>
                </a:solidFill>
              </a:rPr>
              <a:t> of experience you gain but </a:t>
            </a:r>
            <a:r>
              <a:rPr lang="en-GB" sz="3600" b="1" dirty="0">
                <a:solidFill>
                  <a:srgbClr val="AB3A8D"/>
                </a:solidFill>
              </a:rPr>
              <a:t>how you reflect </a:t>
            </a:r>
            <a:r>
              <a:rPr lang="en-GB" sz="3600" dirty="0">
                <a:solidFill>
                  <a:schemeClr val="bg1"/>
                </a:solidFill>
              </a:rPr>
              <a:t>on it and learn from it.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F08C3E-A92A-4AD8-8D2E-E4BC8D714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644CF5-41A3-42B4-9AFA-458301DD07BC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6CB4D5-909E-4734-9014-28AF70E6CE8E}"/>
              </a:ext>
            </a:extLst>
          </p:cNvPr>
          <p:cNvSpPr/>
          <p:nvPr/>
        </p:nvSpPr>
        <p:spPr>
          <a:xfrm>
            <a:off x="959556" y="670073"/>
            <a:ext cx="4716531" cy="1053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2055BD-679D-479F-9EAF-EBB692B5E560}"/>
              </a:ext>
            </a:extLst>
          </p:cNvPr>
          <p:cNvSpPr txBox="1"/>
          <p:nvPr/>
        </p:nvSpPr>
        <p:spPr>
          <a:xfrm>
            <a:off x="1048807" y="873776"/>
            <a:ext cx="4537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C59"/>
                </a:solidFill>
                <a:latin typeface="Arial" panose="020B0604020202020204"/>
              </a:rPr>
              <a:t>What is important?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C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841488-1E92-407E-84EA-1440F42EC073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9412">
            <a:off x="9573824" y="4023705"/>
            <a:ext cx="1904027" cy="19040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73ADB0-95E0-4617-94E6-0B372A499A24}"/>
              </a:ext>
            </a:extLst>
          </p:cNvPr>
          <p:cNvSpPr/>
          <p:nvPr/>
        </p:nvSpPr>
        <p:spPr>
          <a:xfrm>
            <a:off x="6534100" y="864694"/>
            <a:ext cx="462667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400" b="1" dirty="0">
                <a:solidFill>
                  <a:srgbClr val="FFFFFF"/>
                </a:solidFill>
              </a:rPr>
              <a:t>You can reflect upon:</a:t>
            </a:r>
          </a:p>
          <a:p>
            <a:pPr lvl="0">
              <a:defRPr/>
            </a:pPr>
            <a:r>
              <a:rPr lang="en-GB" sz="2400" dirty="0">
                <a:solidFill>
                  <a:srgbClr val="FFFFFF"/>
                </a:solidFill>
              </a:rPr>
              <a:t> 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srgbClr val="FFFFFF"/>
                </a:solidFill>
              </a:rPr>
              <a:t>Work experience 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srgbClr val="FFFFFF"/>
                </a:solidFill>
              </a:rPr>
              <a:t>Volunteering 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srgbClr val="FFFFFF"/>
                </a:solidFill>
              </a:rPr>
              <a:t>Part-time work 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srgbClr val="FFFFFF"/>
                </a:solidFill>
              </a:rPr>
              <a:t>Discussions you have with healthcare professionals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srgbClr val="FFFFFF"/>
                </a:solidFill>
              </a:rPr>
              <a:t>Relevant literature you have read or podcasts you have listened to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srgbClr val="FFFFFF"/>
                </a:solidFill>
              </a:rPr>
              <a:t>And much more…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46639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F08C3E-A92A-4AD8-8D2E-E4BC8D714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316" y="6356350"/>
            <a:ext cx="46125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644CF5-41A3-42B4-9AFA-458301DD07BC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6922842-80D7-46E5-9FD9-2EAFFA7AE728}"/>
              </a:ext>
            </a:extLst>
          </p:cNvPr>
          <p:cNvSpPr/>
          <p:nvPr/>
        </p:nvSpPr>
        <p:spPr>
          <a:xfrm>
            <a:off x="1028700" y="677334"/>
            <a:ext cx="10045700" cy="4832092"/>
          </a:xfrm>
          <a:prstGeom prst="rect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endParaRPr lang="en-GB" sz="1050" dirty="0">
              <a:solidFill>
                <a:srgbClr val="002C5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96358-6E45-4D87-8659-09DE2B470A5A}"/>
              </a:ext>
            </a:extLst>
          </p:cNvPr>
          <p:cNvSpPr txBox="1"/>
          <p:nvPr/>
        </p:nvSpPr>
        <p:spPr>
          <a:xfrm>
            <a:off x="1028700" y="927945"/>
            <a:ext cx="98825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Write notes in your diary to help you remember examples. This will help when preparing for medical school interviews.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FFFFFF"/>
                </a:solidFill>
                <a:ea typeface="Lato" panose="020F0502020204030203" pitchFamily="34" charset="0"/>
                <a:cs typeface="Lato" panose="020F0502020204030203" pitchFamily="34" charset="0"/>
              </a:rPr>
              <a:t>Write down vocabulary you hear on page 32 </a:t>
            </a:r>
          </a:p>
          <a:p>
            <a:pPr lvl="1"/>
            <a:r>
              <a:rPr lang="en-US" sz="2800" dirty="0">
                <a:solidFill>
                  <a:srgbClr val="FFFFFF"/>
                </a:solidFill>
                <a:ea typeface="Lato" panose="020F0502020204030203" pitchFamily="34" charset="0"/>
                <a:cs typeface="Lato" panose="020F0502020204030203" pitchFamily="34" charset="0"/>
              </a:rPr>
              <a:t>	</a:t>
            </a:r>
            <a:r>
              <a:rPr lang="en-US" sz="2800" i="1" dirty="0">
                <a:solidFill>
                  <a:srgbClr val="FFFFFF"/>
                </a:solidFill>
                <a:ea typeface="Lato" panose="020F0502020204030203" pitchFamily="34" charset="0"/>
                <a:cs typeface="Lato" panose="020F0502020204030203" pitchFamily="34" charset="0"/>
              </a:rPr>
              <a:t>e.g. ‘person-centred care’ then look up what it means.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800" dirty="0">
              <a:solidFill>
                <a:srgbClr val="FFFFF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Taking notes is a skill - it takes practice! Doctors continue to use reflective techniques throughout their career. </a:t>
            </a:r>
          </a:p>
        </p:txBody>
      </p:sp>
    </p:spTree>
    <p:extLst>
      <p:ext uri="{BB962C8B-B14F-4D97-AF65-F5344CB8AC3E}">
        <p14:creationId xmlns:p14="http://schemas.microsoft.com/office/powerpoint/2010/main" val="1202071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64F04-5696-46A7-A779-B0E762662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5081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en-GB" dirty="0"/>
              <a:t>Remember </a:t>
            </a:r>
            <a:r>
              <a:rPr lang="en-GB" dirty="0">
                <a:solidFill>
                  <a:srgbClr val="AB3A8D"/>
                </a:solidFill>
              </a:rPr>
              <a:t>confidentiality! </a:t>
            </a:r>
            <a:br>
              <a:rPr lang="en-GB" dirty="0"/>
            </a:br>
            <a:br>
              <a:rPr lang="en-GB" dirty="0"/>
            </a:br>
            <a:r>
              <a:rPr lang="en-GB" sz="3200" dirty="0"/>
              <a:t>Take notes but don’t reveal any </a:t>
            </a:r>
            <a:br>
              <a:rPr lang="en-GB" sz="3200" dirty="0"/>
            </a:br>
            <a:r>
              <a:rPr lang="en-GB" sz="3200" dirty="0">
                <a:solidFill>
                  <a:srgbClr val="AB3A8D"/>
                </a:solidFill>
              </a:rPr>
              <a:t>identifiable</a:t>
            </a:r>
            <a:r>
              <a:rPr lang="en-GB" sz="3200" dirty="0"/>
              <a:t> </a:t>
            </a:r>
            <a:r>
              <a:rPr lang="en-GB" sz="3200" dirty="0">
                <a:solidFill>
                  <a:srgbClr val="AB3A8D"/>
                </a:solidFill>
              </a:rPr>
              <a:t>information</a:t>
            </a:r>
            <a:r>
              <a:rPr lang="en-GB" sz="3200" dirty="0"/>
              <a:t> about any patients.  </a:t>
            </a:r>
            <a:r>
              <a:rPr lang="en-US" sz="3200" dirty="0"/>
              <a:t> </a:t>
            </a:r>
            <a:br>
              <a:rPr lang="en-US" dirty="0"/>
            </a:b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B210EE-CADD-4E0D-B79B-577D03ADB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644CF5-41A3-42B4-9AFA-458301DD07BC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52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19D82FF-E06C-4BBE-9E5B-C3E93F3ACB42}"/>
              </a:ext>
            </a:extLst>
          </p:cNvPr>
          <p:cNvSpPr/>
          <p:nvPr/>
        </p:nvSpPr>
        <p:spPr>
          <a:xfrm>
            <a:off x="1195759" y="1554545"/>
            <a:ext cx="9792331" cy="41075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F08C3E-A92A-4AD8-8D2E-E4BC8D714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644CF5-41A3-42B4-9AFA-458301DD07BC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0EA798-775E-4BA0-921F-2DE8A886CE84}"/>
              </a:ext>
            </a:extLst>
          </p:cNvPr>
          <p:cNvSpPr txBox="1"/>
          <p:nvPr/>
        </p:nvSpPr>
        <p:spPr>
          <a:xfrm>
            <a:off x="1439796" y="1806310"/>
            <a:ext cx="93196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2800" dirty="0">
                <a:solidFill>
                  <a:srgbClr val="FFFFFF"/>
                </a:solidFill>
                <a:latin typeface="Arial" panose="020B0604020202020204"/>
              </a:rPr>
              <a:t>An explanation of what reflection is.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2800" dirty="0">
                <a:solidFill>
                  <a:srgbClr val="FFFFFF"/>
                </a:solidFill>
                <a:latin typeface="Arial" panose="020B0604020202020204"/>
              </a:rPr>
              <a:t>Activities to help you reflect, including examples. 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2800" dirty="0">
                <a:solidFill>
                  <a:srgbClr val="FFFFFF"/>
                </a:solidFill>
                <a:latin typeface="Arial" panose="020B0604020202020204"/>
              </a:rPr>
              <a:t>What to consider during, before and after experiences.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2800" dirty="0">
                <a:solidFill>
                  <a:srgbClr val="FFFFFF"/>
                </a:solidFill>
                <a:latin typeface="Arial" panose="020B0604020202020204"/>
              </a:rPr>
              <a:t>Space for your own notes.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725D51-18DE-4793-974A-08B65F448112}"/>
              </a:ext>
            </a:extLst>
          </p:cNvPr>
          <p:cNvSpPr/>
          <p:nvPr/>
        </p:nvSpPr>
        <p:spPr>
          <a:xfrm>
            <a:off x="2236338" y="966132"/>
            <a:ext cx="7507111" cy="1053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E3B16F-18E9-441F-A496-93EAFCD76A66}"/>
              </a:ext>
            </a:extLst>
          </p:cNvPr>
          <p:cNvSpPr txBox="1"/>
          <p:nvPr/>
        </p:nvSpPr>
        <p:spPr>
          <a:xfrm>
            <a:off x="2186778" y="1139058"/>
            <a:ext cx="7610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C59"/>
                </a:solidFill>
                <a:latin typeface="Arial" panose="020B0604020202020204"/>
              </a:rPr>
              <a:t>What does the diary contain? 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C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706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19D82FF-E06C-4BBE-9E5B-C3E93F3ACB42}"/>
              </a:ext>
            </a:extLst>
          </p:cNvPr>
          <p:cNvSpPr/>
          <p:nvPr/>
        </p:nvSpPr>
        <p:spPr>
          <a:xfrm>
            <a:off x="1283043" y="1488316"/>
            <a:ext cx="9555571" cy="4107539"/>
          </a:xfrm>
          <a:prstGeom prst="rect">
            <a:avLst/>
          </a:prstGeom>
          <a:solidFill>
            <a:srgbClr val="AB3A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F08C3E-A92A-4AD8-8D2E-E4BC8D714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644CF5-41A3-42B4-9AFA-458301DD07BC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0EA798-775E-4BA0-921F-2DE8A886CE84}"/>
              </a:ext>
            </a:extLst>
          </p:cNvPr>
          <p:cNvSpPr txBox="1"/>
          <p:nvPr/>
        </p:nvSpPr>
        <p:spPr>
          <a:xfrm>
            <a:off x="2651337" y="2442501"/>
            <a:ext cx="78378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800" i="1" dirty="0">
                <a:solidFill>
                  <a:schemeClr val="bg1"/>
                </a:solidFill>
              </a:rPr>
              <a:t>Core values and attributes of a medical student</a:t>
            </a:r>
          </a:p>
          <a:p>
            <a:pPr lvl="0"/>
            <a:br>
              <a:rPr lang="en-GB" sz="2800" dirty="0">
                <a:solidFill>
                  <a:schemeClr val="bg1"/>
                </a:solidFill>
              </a:rPr>
            </a:br>
            <a:r>
              <a:rPr lang="en-GB" sz="2800" i="1" dirty="0">
                <a:solidFill>
                  <a:schemeClr val="bg1"/>
                </a:solidFill>
              </a:rPr>
              <a:t>Guidance on relevant experience </a:t>
            </a:r>
          </a:p>
          <a:p>
            <a:pPr lvl="0"/>
            <a:r>
              <a:rPr lang="en-GB" sz="2800" i="1" dirty="0">
                <a:solidFill>
                  <a:schemeClr val="bg1"/>
                </a:solidFill>
              </a:rPr>
              <a:t>for applying to medical school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725D51-18DE-4793-974A-08B65F448112}"/>
              </a:ext>
            </a:extLst>
          </p:cNvPr>
          <p:cNvSpPr/>
          <p:nvPr/>
        </p:nvSpPr>
        <p:spPr>
          <a:xfrm>
            <a:off x="2483021" y="929799"/>
            <a:ext cx="6982832" cy="1053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E3B16F-18E9-441F-A496-93EAFCD76A66}"/>
              </a:ext>
            </a:extLst>
          </p:cNvPr>
          <p:cNvSpPr txBox="1"/>
          <p:nvPr/>
        </p:nvSpPr>
        <p:spPr>
          <a:xfrm>
            <a:off x="2726147" y="1117385"/>
            <a:ext cx="6458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4000" b="1" dirty="0"/>
              <a:t>Two </a:t>
            </a:r>
            <a:r>
              <a:rPr lang="en-GB" sz="4000" b="1" dirty="0">
                <a:solidFill>
                  <a:srgbClr val="002060"/>
                </a:solidFill>
              </a:rPr>
              <a:t>helpful</a:t>
            </a:r>
            <a:r>
              <a:rPr lang="en-GB" sz="4000" b="1" dirty="0"/>
              <a:t> documents… 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C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DCE0726-D353-4D6D-805B-92341610C8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150346">
            <a:off x="1698175" y="2262562"/>
            <a:ext cx="904371" cy="1030196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CED5E89-CB19-4D48-B444-77D311B97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96198">
            <a:off x="1693752" y="3309456"/>
            <a:ext cx="910731" cy="10374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C26E56-30AD-46F1-AFCC-3CE845CAA4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00596" y="4153883"/>
            <a:ext cx="1423385" cy="14233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DEAFE9-F41D-456B-AABA-CB5A9898EDA2}"/>
              </a:ext>
            </a:extLst>
          </p:cNvPr>
          <p:cNvSpPr/>
          <p:nvPr/>
        </p:nvSpPr>
        <p:spPr>
          <a:xfrm>
            <a:off x="2770521" y="4800755"/>
            <a:ext cx="76177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medschools.ac.uk/studying-medicine/applications 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14" name="Graphic 13" descr="Camera">
            <a:extLst>
              <a:ext uri="{FF2B5EF4-FFF2-40B4-BE49-F238E27FC236}">
                <a16:creationId xmlns:a16="http://schemas.microsoft.com/office/drawing/2014/main" id="{B7B23284-2AC9-4C8F-A9DD-8B2641124E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06058" y="455760"/>
            <a:ext cx="1032556" cy="10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31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E1F08-D532-4B58-8F06-008CDA5DB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644CF5-41A3-42B4-9AFA-458301DD07BC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5E417C1-1C8F-4662-94AF-D676FAA6A8A5}"/>
              </a:ext>
            </a:extLst>
          </p:cNvPr>
          <p:cNvSpPr/>
          <p:nvPr/>
        </p:nvSpPr>
        <p:spPr>
          <a:xfrm>
            <a:off x="746071" y="1485899"/>
            <a:ext cx="4161931" cy="3619502"/>
          </a:xfrm>
          <a:prstGeom prst="rect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EC7F24-EE54-4A90-9D32-CB50A83B80F1}"/>
              </a:ext>
            </a:extLst>
          </p:cNvPr>
          <p:cNvSpPr txBox="1"/>
          <p:nvPr/>
        </p:nvSpPr>
        <p:spPr>
          <a:xfrm>
            <a:off x="862219" y="1655768"/>
            <a:ext cx="392963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Royal College of General Practitioners (RCGP) have created a </a:t>
            </a:r>
            <a:r>
              <a:rPr kumimoji="0" lang="en-GB" sz="26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online </a:t>
            </a:r>
            <a:r>
              <a:rPr lang="en-GB" sz="2600" dirty="0">
                <a:solidFill>
                  <a:srgbClr val="FFFFFF"/>
                </a:solidFill>
                <a:latin typeface="Arial" panose="020B0604020202020204"/>
              </a:rPr>
              <a:t>interactive video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 to help aspiring medics learn about a career in general practice. </a:t>
            </a:r>
            <a:endParaRPr kumimoji="0" lang="en-GB" sz="2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9F9093-37EC-4124-B9E5-32B7D9617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39" y="269803"/>
            <a:ext cx="4292257" cy="1144602"/>
          </a:xfrm>
          <a:prstGeom prst="rect">
            <a:avLst/>
          </a:prstGeom>
        </p:spPr>
      </p:pic>
      <p:pic>
        <p:nvPicPr>
          <p:cNvPr id="11" name="Graphic 10" descr="Camera">
            <a:extLst>
              <a:ext uri="{FF2B5EF4-FFF2-40B4-BE49-F238E27FC236}">
                <a16:creationId xmlns:a16="http://schemas.microsoft.com/office/drawing/2014/main" id="{215C7E1E-B67F-46DE-B8A9-13FA5F653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4216" y="4524518"/>
            <a:ext cx="1748178" cy="17481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6BC82A-08B8-4125-896C-F0AFE5249FC8}"/>
              </a:ext>
            </a:extLst>
          </p:cNvPr>
          <p:cNvPicPr/>
          <p:nvPr/>
        </p:nvPicPr>
        <p:blipFill rotWithShape="1">
          <a:blip r:embed="rId6"/>
          <a:srcRect r="50239" b="4697"/>
          <a:stretch/>
        </p:blipFill>
        <p:spPr bwMode="auto">
          <a:xfrm>
            <a:off x="5191272" y="1039932"/>
            <a:ext cx="3092824" cy="19679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4649C5-7F43-4B44-9812-D900EA6382A3}"/>
              </a:ext>
            </a:extLst>
          </p:cNvPr>
          <p:cNvPicPr/>
          <p:nvPr/>
        </p:nvPicPr>
        <p:blipFill rotWithShape="1">
          <a:blip r:embed="rId7"/>
          <a:srcRect t="5953" r="50239" b="6278"/>
          <a:stretch/>
        </p:blipFill>
        <p:spPr bwMode="auto">
          <a:xfrm>
            <a:off x="8453696" y="3205439"/>
            <a:ext cx="3442223" cy="19107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F6FAAD9E-2066-4F32-8CB0-484C89A218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263" y="1039932"/>
            <a:ext cx="3498661" cy="1967997"/>
          </a:xfrm>
          <a:prstGeom prst="rect">
            <a:avLst/>
          </a:prstGeom>
        </p:spPr>
      </p:pic>
      <p:pic>
        <p:nvPicPr>
          <p:cNvPr id="17" name="Picture 16" descr="A picture containing indoor, person, window, wall&#10;&#10;Description generated with high confidence">
            <a:extLst>
              <a:ext uri="{FF2B5EF4-FFF2-40B4-BE49-F238E27FC236}">
                <a16:creationId xmlns:a16="http://schemas.microsoft.com/office/drawing/2014/main" id="{FCC76942-E918-4605-BEF7-B7028D779B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r="4408"/>
          <a:stretch/>
        </p:blipFill>
        <p:spPr>
          <a:xfrm>
            <a:off x="5212976" y="3205439"/>
            <a:ext cx="3135287" cy="1899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223014-FA8B-4ADB-8349-AF9E33B87087}"/>
              </a:ext>
            </a:extLst>
          </p:cNvPr>
          <p:cNvSpPr/>
          <p:nvPr/>
        </p:nvSpPr>
        <p:spPr>
          <a:xfrm>
            <a:off x="5179238" y="5503255"/>
            <a:ext cx="64120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AB3A8D"/>
                </a:solidFill>
              </a:rPr>
              <a:t>rcgp.org.uk/</a:t>
            </a:r>
            <a:r>
              <a:rPr lang="en-GB" sz="4400" b="1" dirty="0" err="1">
                <a:solidFill>
                  <a:srgbClr val="AB3A8D"/>
                </a:solidFill>
              </a:rPr>
              <a:t>observegp</a:t>
            </a:r>
            <a:r>
              <a:rPr lang="en-GB" sz="4400" b="1" dirty="0">
                <a:solidFill>
                  <a:srgbClr val="AB3A8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6653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8A9BDB-E273-4D44-AEC7-3067C8AD5E56}"/>
              </a:ext>
            </a:extLst>
          </p:cNvPr>
          <p:cNvSpPr/>
          <p:nvPr/>
        </p:nvSpPr>
        <p:spPr>
          <a:xfrm>
            <a:off x="823993" y="993589"/>
            <a:ext cx="10544013" cy="45810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4946EB-31FF-4C20-B79B-092596B25726}"/>
              </a:ext>
            </a:extLst>
          </p:cNvPr>
          <p:cNvSpPr/>
          <p:nvPr/>
        </p:nvSpPr>
        <p:spPr>
          <a:xfrm>
            <a:off x="3921429" y="480167"/>
            <a:ext cx="4349139" cy="1026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002B5C"/>
                </a:solidFill>
                <a:ea typeface="Lato" panose="020F0502020204030203" pitchFamily="34" charset="0"/>
                <a:cs typeface="Lato" panose="020F0502020204030203" pitchFamily="34" charset="0"/>
              </a:rPr>
              <a:t>How to reflect…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B5C"/>
              </a:solidFill>
              <a:effectLst/>
              <a:uLnTx/>
              <a:uFillTx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F08C3E-A92A-4AD8-8D2E-E4BC8D714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644CF5-41A3-42B4-9AFA-458301DD07BC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91FF2B-ADCB-4599-9F63-31D90D677F38}"/>
              </a:ext>
            </a:extLst>
          </p:cNvPr>
          <p:cNvSpPr txBox="1"/>
          <p:nvPr/>
        </p:nvSpPr>
        <p:spPr>
          <a:xfrm>
            <a:off x="753656" y="1661468"/>
            <a:ext cx="1038619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GB" sz="2600" dirty="0">
                <a:solidFill>
                  <a:schemeClr val="bg1"/>
                </a:solidFill>
              </a:rPr>
              <a:t>Did what you see challenge what you thought about medicine?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GB" sz="2600" dirty="0">
                <a:solidFill>
                  <a:schemeClr val="bg1"/>
                </a:solidFill>
              </a:rPr>
              <a:t>What did you think and feel at the time?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GB" sz="2600" dirty="0">
                <a:solidFill>
                  <a:schemeClr val="bg1"/>
                </a:solidFill>
              </a:rPr>
              <a:t>Analyse what was both good and bad about the experience.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GB" sz="2600" dirty="0">
                <a:solidFill>
                  <a:schemeClr val="bg1"/>
                </a:solidFill>
              </a:rPr>
              <a:t>Draw some conclusions - indicate how you would do things differently in the future based on your recent experience.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GB" sz="2600" dirty="0">
                <a:solidFill>
                  <a:schemeClr val="bg1"/>
                </a:solidFill>
              </a:rPr>
              <a:t>Did you witness any skills and attributes that you think make a good doctor?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bg1"/>
                </a:solidFill>
              </a:rPr>
              <a:t>It is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>
                <a:solidFill>
                  <a:schemeClr val="bg1"/>
                </a:solidFill>
              </a:rPr>
              <a:t>not simply describing what you see, you must look at situations from multiple perspectives. </a:t>
            </a:r>
          </a:p>
        </p:txBody>
      </p:sp>
    </p:spTree>
    <p:extLst>
      <p:ext uri="{BB962C8B-B14F-4D97-AF65-F5344CB8AC3E}">
        <p14:creationId xmlns:p14="http://schemas.microsoft.com/office/powerpoint/2010/main" val="55278886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">
  <a:themeElements>
    <a:clrScheme name="RCGP 1">
      <a:dk1>
        <a:srgbClr val="002C59"/>
      </a:dk1>
      <a:lt1>
        <a:srgbClr val="FFFFFF"/>
      </a:lt1>
      <a:dk2>
        <a:srgbClr val="44546A"/>
      </a:dk2>
      <a:lt2>
        <a:srgbClr val="E7E6E6"/>
      </a:lt2>
      <a:accent1>
        <a:srgbClr val="164E9D"/>
      </a:accent1>
      <a:accent2>
        <a:srgbClr val="833F91"/>
      </a:accent2>
      <a:accent3>
        <a:srgbClr val="009CAB"/>
      </a:accent3>
      <a:accent4>
        <a:srgbClr val="01A8E2"/>
      </a:accent4>
      <a:accent5>
        <a:srgbClr val="89BF48"/>
      </a:accent5>
      <a:accent6>
        <a:srgbClr val="F06F2C"/>
      </a:accent6>
      <a:hlink>
        <a:srgbClr val="01A8E2"/>
      </a:hlink>
      <a:folHlink>
        <a:srgbClr val="833F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RCGP e-presenter">
  <a:themeElements>
    <a:clrScheme name="RCGP 1">
      <a:dk1>
        <a:srgbClr val="002C59"/>
      </a:dk1>
      <a:lt1>
        <a:srgbClr val="FFFFFF"/>
      </a:lt1>
      <a:dk2>
        <a:srgbClr val="44546A"/>
      </a:dk2>
      <a:lt2>
        <a:srgbClr val="E7E6E6"/>
      </a:lt2>
      <a:accent1>
        <a:srgbClr val="164E9D"/>
      </a:accent1>
      <a:accent2>
        <a:srgbClr val="833F91"/>
      </a:accent2>
      <a:accent3>
        <a:srgbClr val="009CAB"/>
      </a:accent3>
      <a:accent4>
        <a:srgbClr val="01A8E2"/>
      </a:accent4>
      <a:accent5>
        <a:srgbClr val="89BF48"/>
      </a:accent5>
      <a:accent6>
        <a:srgbClr val="F06F2C"/>
      </a:accent6>
      <a:hlink>
        <a:srgbClr val="01A8E2"/>
      </a:hlink>
      <a:folHlink>
        <a:srgbClr val="833F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5974</TotalTime>
  <Words>418</Words>
  <Application>Microsoft Office PowerPoint</Application>
  <PresentationFormat>Widescreen</PresentationFormat>
  <Paragraphs>93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Lato</vt:lpstr>
      <vt:lpstr>Wingdings</vt:lpstr>
      <vt:lpstr>TITLE</vt:lpstr>
      <vt:lpstr>1_RCGP e-presenter</vt:lpstr>
      <vt:lpstr>PowerPoint Presentation</vt:lpstr>
      <vt:lpstr>PowerPoint Presentation</vt:lpstr>
      <vt:lpstr>PowerPoint Presentation</vt:lpstr>
      <vt:lpstr>PowerPoint Presentation</vt:lpstr>
      <vt:lpstr>Remember confidentiality!   Take notes but don’t reveal any  identifiable information about any patients.    </vt:lpstr>
      <vt:lpstr>PowerPoint Presentation</vt:lpstr>
      <vt:lpstr>PowerPoint Presentation</vt:lpstr>
      <vt:lpstr>PowerPoint Presentation</vt:lpstr>
      <vt:lpstr>PowerPoint Presentation</vt:lpstr>
      <vt:lpstr>Give it a go! Watch this video, reflect upon what you see, and take notes…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Lisa Hunter</dc:creator>
  <cp:lastModifiedBy>Michelle McAvoy</cp:lastModifiedBy>
  <cp:revision>359</cp:revision>
  <dcterms:created xsi:type="dcterms:W3CDTF">2018-01-17T13:47:13Z</dcterms:created>
  <dcterms:modified xsi:type="dcterms:W3CDTF">2020-03-11T15:00:32Z</dcterms:modified>
</cp:coreProperties>
</file>