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9" r:id="rId4"/>
  </p:sldMasterIdLst>
  <p:notesMasterIdLst>
    <p:notesMasterId r:id="rId43"/>
  </p:notesMasterIdLst>
  <p:sldIdLst>
    <p:sldId id="256" r:id="rId5"/>
    <p:sldId id="497" r:id="rId6"/>
    <p:sldId id="579" r:id="rId7"/>
    <p:sldId id="602" r:id="rId8"/>
    <p:sldId id="612" r:id="rId9"/>
    <p:sldId id="395" r:id="rId10"/>
    <p:sldId id="605" r:id="rId11"/>
    <p:sldId id="606" r:id="rId12"/>
    <p:sldId id="295" r:id="rId13"/>
    <p:sldId id="614" r:id="rId14"/>
    <p:sldId id="386" r:id="rId15"/>
    <p:sldId id="615" r:id="rId16"/>
    <p:sldId id="616" r:id="rId17"/>
    <p:sldId id="297" r:id="rId18"/>
    <p:sldId id="618" r:id="rId19"/>
    <p:sldId id="619" r:id="rId20"/>
    <p:sldId id="620" r:id="rId21"/>
    <p:sldId id="621" r:id="rId22"/>
    <p:sldId id="622" r:id="rId23"/>
    <p:sldId id="624" r:id="rId24"/>
    <p:sldId id="625" r:id="rId25"/>
    <p:sldId id="634" r:id="rId26"/>
    <p:sldId id="370" r:id="rId27"/>
    <p:sldId id="626" r:id="rId28"/>
    <p:sldId id="627" r:id="rId29"/>
    <p:sldId id="628" r:id="rId30"/>
    <p:sldId id="629" r:id="rId31"/>
    <p:sldId id="630" r:id="rId32"/>
    <p:sldId id="578" r:id="rId33"/>
    <p:sldId id="486" r:id="rId34"/>
    <p:sldId id="513" r:id="rId35"/>
    <p:sldId id="635" r:id="rId36"/>
    <p:sldId id="631" r:id="rId37"/>
    <p:sldId id="580" r:id="rId38"/>
    <p:sldId id="632" r:id="rId39"/>
    <p:sldId id="633" r:id="rId40"/>
    <p:sldId id="501" r:id="rId41"/>
    <p:sldId id="601" r:id="rId4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Brooks" initials="JB" lastIdx="1" clrIdx="0">
    <p:extLst>
      <p:ext uri="{19B8F6BF-5375-455C-9EA6-DF929625EA0E}">
        <p15:presenceInfo xmlns:p15="http://schemas.microsoft.com/office/powerpoint/2012/main" userId="S-1-5-21-597545548-1168997572-679101248-1348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D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9" autoAdjust="0"/>
    <p:restoredTop sz="77791" autoAdjust="0"/>
  </p:normalViewPr>
  <p:slideViewPr>
    <p:cSldViewPr snapToGrid="0">
      <p:cViewPr>
        <p:scale>
          <a:sx n="33" d="100"/>
          <a:sy n="33" d="100"/>
        </p:scale>
        <p:origin x="648"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31DBFA4-D8AE-4DEC-A1FD-8DC76BA885F5}" type="datetimeFigureOut">
              <a:rPr lang="en-GB" smtClean="0"/>
              <a:t>22/10/2019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798262E-B477-4FAB-B064-AEC4240EC70E}" type="slidenum">
              <a:rPr lang="en-GB" smtClean="0"/>
              <a:t>‹#›</a:t>
            </a:fld>
            <a:endParaRPr lang="en-GB"/>
          </a:p>
        </p:txBody>
      </p:sp>
    </p:spTree>
    <p:extLst>
      <p:ext uri="{BB962C8B-B14F-4D97-AF65-F5344CB8AC3E}">
        <p14:creationId xmlns:p14="http://schemas.microsoft.com/office/powerpoint/2010/main" val="345924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ngland.nhs.uk/ourwork/patients/patient-participation/self-care/patient-activation/pa-faqs/"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healthliteracyplace.org.uk/tools-and-techniques/techniques/" TargetMode="External"/><Relationship Id="rId4" Type="http://schemas.openxmlformats.org/officeDocument/2006/relationships/hyperlink" Target="https://www.hee.nhs.uk/our-work/population-health/wider-public-health-workforc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98262E-B477-4FAB-B064-AEC4240EC70E}" type="slidenum">
              <a:rPr lang="en-GB" smtClean="0"/>
              <a:t>1</a:t>
            </a:fld>
            <a:endParaRPr lang="en-GB"/>
          </a:p>
        </p:txBody>
      </p:sp>
    </p:spTree>
    <p:extLst>
      <p:ext uri="{BB962C8B-B14F-4D97-AF65-F5344CB8AC3E}">
        <p14:creationId xmlns:p14="http://schemas.microsoft.com/office/powerpoint/2010/main" val="195889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useful way of helping people to really understand this way of thinking is to get people to do some group work using a scenario. You will likely want to develop your own story that you are familiar with but you can use this one. Hand out printouts of this slide so people can see it. Read out the key parts of the story and then get people to identify and sort out what is important to and important for Madge. Take some feedback from them and discuss it as a large group before you show then the answers on the next slide.</a:t>
            </a:r>
          </a:p>
        </p:txBody>
      </p:sp>
      <p:sp>
        <p:nvSpPr>
          <p:cNvPr id="4" name="Slide Number Placeholder 3"/>
          <p:cNvSpPr>
            <a:spLocks noGrp="1"/>
          </p:cNvSpPr>
          <p:nvPr>
            <p:ph type="sldNum" sz="quarter" idx="5"/>
          </p:nvPr>
        </p:nvSpPr>
        <p:spPr/>
        <p:txBody>
          <a:bodyPr/>
          <a:lstStyle/>
          <a:p>
            <a:fld id="{0798262E-B477-4FAB-B064-AEC4240EC70E}" type="slidenum">
              <a:rPr lang="en-GB" smtClean="0"/>
              <a:t>10</a:t>
            </a:fld>
            <a:endParaRPr lang="en-GB"/>
          </a:p>
        </p:txBody>
      </p:sp>
    </p:spTree>
    <p:extLst>
      <p:ext uri="{BB962C8B-B14F-4D97-AF65-F5344CB8AC3E}">
        <p14:creationId xmlns:p14="http://schemas.microsoft.com/office/powerpoint/2010/main" val="58168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98262E-B477-4FAB-B064-AEC4240EC70E}" type="slidenum">
              <a:rPr lang="en-GB" smtClean="0"/>
              <a:t>11</a:t>
            </a:fld>
            <a:endParaRPr lang="en-GB"/>
          </a:p>
        </p:txBody>
      </p:sp>
    </p:spTree>
    <p:extLst>
      <p:ext uri="{BB962C8B-B14F-4D97-AF65-F5344CB8AC3E}">
        <p14:creationId xmlns:p14="http://schemas.microsoft.com/office/powerpoint/2010/main" val="306314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were to just ask people what matters to them, they would probably find it really difficult to answer that easily as it is a very big question. We have learnt that by breaking it down into six questions you will find out this information very simply and very quickly. </a:t>
            </a:r>
          </a:p>
        </p:txBody>
      </p:sp>
      <p:sp>
        <p:nvSpPr>
          <p:cNvPr id="4" name="Slide Number Placeholder 3"/>
          <p:cNvSpPr>
            <a:spLocks noGrp="1"/>
          </p:cNvSpPr>
          <p:nvPr>
            <p:ph type="sldNum" sz="quarter" idx="5"/>
          </p:nvPr>
        </p:nvSpPr>
        <p:spPr/>
        <p:txBody>
          <a:bodyPr/>
          <a:lstStyle/>
          <a:p>
            <a:fld id="{0798262E-B477-4FAB-B064-AEC4240EC70E}" type="slidenum">
              <a:rPr lang="en-GB" smtClean="0"/>
              <a:t>12</a:t>
            </a:fld>
            <a:endParaRPr lang="en-GB"/>
          </a:p>
        </p:txBody>
      </p:sp>
    </p:spTree>
    <p:extLst>
      <p:ext uri="{BB962C8B-B14F-4D97-AF65-F5344CB8AC3E}">
        <p14:creationId xmlns:p14="http://schemas.microsoft.com/office/powerpoint/2010/main" val="71326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22"/>
              </a:spcBef>
              <a:defRPr sz="1800"/>
            </a:pPr>
            <a:endParaRPr lang="en-GB" sz="1200" dirty="0">
              <a:latin typeface="+mn-lt"/>
              <a:ea typeface="Calibri"/>
              <a:cs typeface="Calibri"/>
              <a:sym typeface="Calibri"/>
            </a:endParaRPr>
          </a:p>
          <a:p>
            <a:pPr>
              <a:spcBef>
                <a:spcPts val="422"/>
              </a:spcBef>
              <a:defRPr sz="1800"/>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422"/>
              </a:spcBef>
              <a:spcAft>
                <a:spcPts val="0"/>
              </a:spcAft>
              <a:buClrTx/>
              <a:buSzTx/>
              <a:buFontTx/>
              <a:buNone/>
              <a:tabLst/>
              <a:defRPr sz="1800"/>
            </a:pPr>
            <a:r>
              <a:rPr lang="en-GB" sz="1200" b="1" dirty="0">
                <a:latin typeface="Arial" panose="020B0604020202020204" pitchFamily="34" charset="0"/>
                <a:cs typeface="Arial" panose="020B0604020202020204" pitchFamily="34" charset="0"/>
              </a:rPr>
              <a:t>1. Who are the most important people in your life? How often do you see them and what do you like to do together?</a:t>
            </a:r>
          </a:p>
          <a:p>
            <a:pPr>
              <a:spcBef>
                <a:spcPts val="422"/>
              </a:spcBef>
              <a:defRPr sz="1800"/>
            </a:pPr>
            <a:r>
              <a:rPr lang="en-GB" sz="1200" dirty="0">
                <a:latin typeface="+mn-lt"/>
                <a:ea typeface="Calibri"/>
                <a:cs typeface="Calibri"/>
                <a:sym typeface="Calibri"/>
              </a:rPr>
              <a:t>There are a couple of sub questions that it is also useful to ask here,  like how often do you see people, what would you do with them?</a:t>
            </a:r>
          </a:p>
          <a:p>
            <a:pPr>
              <a:spcBef>
                <a:spcPts val="422"/>
              </a:spcBef>
              <a:defRPr sz="1800"/>
            </a:pPr>
            <a:r>
              <a:rPr lang="en-GB" sz="1200" dirty="0">
                <a:latin typeface="+mn-lt"/>
                <a:ea typeface="Calibri"/>
                <a:cs typeface="Calibri"/>
                <a:sym typeface="Calibri"/>
              </a:rPr>
              <a:t>Ask them to work in pairs or small groups and ask each other this question. Record their own answers. Give them 5 minutes to do this. </a:t>
            </a:r>
          </a:p>
          <a:p>
            <a:pPr>
              <a:spcBef>
                <a:spcPts val="422"/>
              </a:spcBef>
              <a:defRPr sz="1800"/>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422"/>
              </a:spcBef>
              <a:spcAft>
                <a:spcPts val="0"/>
              </a:spcAft>
              <a:buClrTx/>
              <a:buSzTx/>
              <a:buFontTx/>
              <a:buNone/>
              <a:tabLst/>
              <a:defRPr sz="1800"/>
            </a:pPr>
            <a:r>
              <a:rPr lang="en-GB" sz="1200" b="1" dirty="0">
                <a:latin typeface="Arial" panose="020B0604020202020204" pitchFamily="34" charset="0"/>
                <a:cs typeface="Arial" panose="020B0604020202020204" pitchFamily="34" charset="0"/>
              </a:rPr>
              <a:t>2 &amp; 3. What would make a good day for you and what would make a bad day?</a:t>
            </a:r>
          </a:p>
          <a:p>
            <a:pPr>
              <a:spcBef>
                <a:spcPts val="422"/>
              </a:spcBef>
              <a:defRPr sz="1800"/>
            </a:pPr>
            <a:r>
              <a:rPr lang="en-GB" sz="1200" dirty="0">
                <a:latin typeface="+mn-lt"/>
                <a:ea typeface="Calibri"/>
                <a:cs typeface="Calibri"/>
                <a:sym typeface="Calibri"/>
              </a:rPr>
              <a:t>For the purpose of the exercise ask participants to think of 3 things that make it a good day and three things that make it a bad day at work. Once they have identified these you need to talk them through the following:</a:t>
            </a:r>
          </a:p>
          <a:p>
            <a:pPr marL="171450" indent="-171450">
              <a:spcBef>
                <a:spcPts val="422"/>
              </a:spcBef>
              <a:buFont typeface="Arial" panose="020B0604020202020204" pitchFamily="34" charset="0"/>
              <a:buChar char="•"/>
              <a:defRPr sz="1800"/>
            </a:pPr>
            <a:r>
              <a:rPr lang="en-GB" sz="1200" dirty="0">
                <a:latin typeface="+mn-lt"/>
                <a:ea typeface="Calibri"/>
                <a:cs typeface="Calibri"/>
                <a:sym typeface="Calibri"/>
              </a:rPr>
              <a:t>Firstly, ask them to look through the lists and identify if anything on the lists tells them about something that is important to them about their work. They need to develop a sentence about this and record this under the important to section on their one page profile. </a:t>
            </a:r>
          </a:p>
          <a:p>
            <a:pPr marL="171450" indent="-171450">
              <a:spcBef>
                <a:spcPts val="422"/>
              </a:spcBef>
              <a:buFont typeface="Arial" panose="020B0604020202020204" pitchFamily="34" charset="0"/>
              <a:buChar char="•"/>
              <a:defRPr sz="1800"/>
            </a:pPr>
            <a:r>
              <a:rPr lang="en-GB" sz="1200" dirty="0">
                <a:latin typeface="+mn-lt"/>
                <a:ea typeface="Calibri"/>
                <a:cs typeface="Calibri"/>
                <a:sym typeface="Calibri"/>
              </a:rPr>
              <a:t>Secondly, they need to look at the bad day list and ask the question ‘Is there anything you need people to </a:t>
            </a:r>
            <a:r>
              <a:rPr lang="en-GB" sz="1200" b="1" dirty="0">
                <a:latin typeface="+mn-lt"/>
                <a:ea typeface="Calibri"/>
                <a:cs typeface="Calibri"/>
                <a:sym typeface="Calibri"/>
              </a:rPr>
              <a:t>know and/or do </a:t>
            </a:r>
            <a:r>
              <a:rPr lang="en-GB" sz="1200" dirty="0">
                <a:latin typeface="+mn-lt"/>
                <a:ea typeface="Calibri"/>
                <a:cs typeface="Calibri"/>
                <a:sym typeface="Calibri"/>
              </a:rPr>
              <a:t>to support you with this issue. </a:t>
            </a:r>
          </a:p>
          <a:p>
            <a:pPr marL="0" indent="0">
              <a:spcBef>
                <a:spcPts val="422"/>
              </a:spcBef>
              <a:buFont typeface="Arial" panose="020B0604020202020204" pitchFamily="34" charset="0"/>
              <a:buNone/>
              <a:defRPr sz="1800"/>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r>
              <a:rPr lang="en-GB" sz="1200" b="1" dirty="0">
                <a:latin typeface="Arial" panose="020B0604020202020204" pitchFamily="34" charset="0"/>
                <a:cs typeface="Arial" panose="020B0604020202020204" pitchFamily="34" charset="0"/>
              </a:rPr>
              <a:t>4. What do you usually do during the week that you would miss if you didn’t do?</a:t>
            </a: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r>
              <a:rPr lang="en-GB" sz="1200" dirty="0">
                <a:latin typeface="+mn-lt"/>
                <a:ea typeface="Calibri"/>
                <a:cs typeface="Calibri"/>
                <a:sym typeface="Calibri"/>
              </a:rPr>
              <a:t>You are looking for routines here and things that people do that they would miss if they didn’t do. These are usually things that are important to them and would be recorded in the </a:t>
            </a:r>
            <a:r>
              <a:rPr lang="en-GB" sz="1200" b="1" dirty="0">
                <a:latin typeface="+mn-lt"/>
                <a:ea typeface="Calibri"/>
                <a:cs typeface="Calibri"/>
                <a:sym typeface="Calibri"/>
              </a:rPr>
              <a:t>important to </a:t>
            </a:r>
            <a:r>
              <a:rPr lang="en-GB" sz="1200" dirty="0">
                <a:latin typeface="+mn-lt"/>
                <a:ea typeface="Calibri"/>
                <a:cs typeface="Calibri"/>
                <a:sym typeface="Calibri"/>
              </a:rPr>
              <a:t>section of their profile. </a:t>
            </a: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r>
              <a:rPr lang="en-GB" sz="1200" b="1" dirty="0">
                <a:latin typeface="Arial" panose="020B0604020202020204" pitchFamily="34" charset="0"/>
                <a:cs typeface="Arial" panose="020B0604020202020204" pitchFamily="34" charset="0"/>
              </a:rPr>
              <a:t>5. What would you never leave home without in your bag or pockets?</a:t>
            </a: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r>
              <a:rPr lang="en-GB" sz="1200" dirty="0"/>
              <a:t>You are looking for information here about important possessions. People usually say their phone but ask them to think deeper than that. this would be recorded in the important to section.</a:t>
            </a: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r>
              <a:rPr lang="en-GB" sz="1200" b="1" dirty="0">
                <a:latin typeface="Arial" panose="020B0604020202020204" pitchFamily="34" charset="0"/>
                <a:cs typeface="Arial" panose="020B0604020202020204" pitchFamily="34" charset="0"/>
              </a:rPr>
              <a:t>6. What would your family or best friend say they love and admire about you?</a:t>
            </a: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r>
              <a:rPr lang="en-GB" sz="1200" dirty="0"/>
              <a:t>Here you are looking for one word descriptions of people’s qualities and characteristics. </a:t>
            </a: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422"/>
              </a:spcBef>
              <a:spcAft>
                <a:spcPts val="0"/>
              </a:spcAft>
              <a:buClrTx/>
              <a:buSzTx/>
              <a:buFont typeface="Arial" panose="020B0604020202020204" pitchFamily="34" charset="0"/>
              <a:buNone/>
              <a:tabLst/>
              <a:defRPr sz="1800"/>
            </a:pPr>
            <a:endParaRPr lang="en-GB" sz="1200" dirty="0">
              <a:latin typeface="+mn-lt"/>
              <a:ea typeface="Calibri"/>
              <a:cs typeface="Calibri"/>
              <a:sym typeface="Calibri"/>
            </a:endParaRPr>
          </a:p>
          <a:p>
            <a:pPr marL="0" indent="0">
              <a:spcBef>
                <a:spcPts val="422"/>
              </a:spcBef>
              <a:buFont typeface="Arial" panose="020B0604020202020204" pitchFamily="34" charset="0"/>
              <a:buNone/>
              <a:defRPr sz="1800"/>
            </a:pPr>
            <a:endParaRPr lang="en-GB" sz="1200" dirty="0">
              <a:latin typeface="+mn-lt"/>
              <a:ea typeface="Calibri"/>
              <a:cs typeface="Calibri"/>
              <a:sym typeface="Calibri"/>
            </a:endParaRPr>
          </a:p>
          <a:p>
            <a:pPr>
              <a:spcBef>
                <a:spcPts val="422"/>
              </a:spcBef>
              <a:defRPr sz="1800"/>
            </a:pPr>
            <a:endParaRPr lang="en-GB" sz="1200" dirty="0">
              <a:latin typeface="+mn-lt"/>
              <a:ea typeface="Calibri"/>
              <a:cs typeface="Calibri"/>
              <a:sym typeface="Calibri"/>
            </a:endParaRPr>
          </a:p>
          <a:p>
            <a:pPr>
              <a:spcBef>
                <a:spcPts val="422"/>
              </a:spcBef>
              <a:defRPr sz="1800"/>
            </a:pPr>
            <a:endParaRPr lang="en-GB" sz="12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0798262E-B477-4FAB-B064-AEC4240EC70E}" type="slidenum">
              <a:rPr lang="en-GB" smtClean="0"/>
              <a:t>13</a:t>
            </a:fld>
            <a:endParaRPr lang="en-GB"/>
          </a:p>
        </p:txBody>
      </p:sp>
    </p:spTree>
    <p:extLst>
      <p:ext uri="{BB962C8B-B14F-4D97-AF65-F5344CB8AC3E}">
        <p14:creationId xmlns:p14="http://schemas.microsoft.com/office/powerpoint/2010/main" val="6293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 could I would is a really useful tool to help people think about things that they might like to do/achieve before they die. This can give people direction towards the end of their life and as services we need to ensure that the support and treatment we offer doesn’t get in the way of this where possible. This information should be part of any shared decision making process around treatment.</a:t>
            </a:r>
          </a:p>
        </p:txBody>
      </p:sp>
      <p:sp>
        <p:nvSpPr>
          <p:cNvPr id="4" name="Slide Number Placeholder 3"/>
          <p:cNvSpPr>
            <a:spLocks noGrp="1"/>
          </p:cNvSpPr>
          <p:nvPr>
            <p:ph type="sldNum" sz="quarter" idx="5"/>
          </p:nvPr>
        </p:nvSpPr>
        <p:spPr/>
        <p:txBody>
          <a:bodyPr/>
          <a:lstStyle/>
          <a:p>
            <a:fld id="{0798262E-B477-4FAB-B064-AEC4240EC70E}" type="slidenum">
              <a:rPr lang="en-GB" smtClean="0"/>
              <a:t>14</a:t>
            </a:fld>
            <a:endParaRPr lang="en-GB"/>
          </a:p>
        </p:txBody>
      </p:sp>
    </p:spTree>
    <p:extLst>
      <p:ext uri="{BB962C8B-B14F-4D97-AF65-F5344CB8AC3E}">
        <p14:creationId xmlns:p14="http://schemas.microsoft.com/office/powerpoint/2010/main" val="363631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22"/>
              </a:spcBef>
              <a:defRPr sz="1800"/>
            </a:pPr>
            <a:r>
              <a:rPr lang="en-GB" sz="1200" dirty="0">
                <a:latin typeface="+mn-lt"/>
                <a:ea typeface="Calibri"/>
                <a:cs typeface="Calibri"/>
                <a:sym typeface="Calibri"/>
              </a:rPr>
              <a:t>Key to a personalised approach is keeping people at the centre of any decision making around their life, treatment and support. The decision making profile is a way of understanding how the person best processes and understand the information given to then. It enables us to support them really well in a shared decision making situation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Developing outcomes or goals with the person is a key part of the planning process. In personalised care and support planning outcomes need to be person centred based on a discussion about the things the person would like to change. There are three common mistake we make when developing outcomes or goals with people. This slide explains those. Often you will see an outcome written with the solution embedded in it, this is explain a bit more in the following slides. If the person is suggesting something like this then it is your job as a planner to explore with them what they actually want to achieve. If we don’t make outcomes specific enough we can’t measure them and it is then difficult to know if the support we offer is right. Lastly, we can often impose outcomes or goals on people that don’t relate to something that matters to them or something they need to do. We then wonder why people are no compliant with these. </a:t>
            </a:r>
          </a:p>
        </p:txBody>
      </p:sp>
      <p:sp>
        <p:nvSpPr>
          <p:cNvPr id="4" name="Slide Number Placeholder 3"/>
          <p:cNvSpPr>
            <a:spLocks noGrp="1"/>
          </p:cNvSpPr>
          <p:nvPr>
            <p:ph type="sldNum" sz="quarter" idx="5"/>
          </p:nvPr>
        </p:nvSpPr>
        <p:spPr/>
        <p:txBody>
          <a:bodyPr/>
          <a:lstStyle/>
          <a:p>
            <a:fld id="{0798262E-B477-4FAB-B064-AEC4240EC70E}" type="slidenum">
              <a:rPr lang="en-GB" smtClean="0"/>
              <a:t>16</a:t>
            </a:fld>
            <a:endParaRPr lang="en-GB"/>
          </a:p>
        </p:txBody>
      </p:sp>
    </p:spTree>
    <p:extLst>
      <p:ext uri="{BB962C8B-B14F-4D97-AF65-F5344CB8AC3E}">
        <p14:creationId xmlns:p14="http://schemas.microsoft.com/office/powerpoint/2010/main" val="358913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Exploring the embedded solution problem a bit more. Explain that what we mean by a solution in this context and how that is different to an outcome. The questions are a way of helping you break through the idea of the solution and understand what it is the person wants to achieve. The next two slides explore this as an example</a:t>
            </a:r>
          </a:p>
        </p:txBody>
      </p:sp>
      <p:sp>
        <p:nvSpPr>
          <p:cNvPr id="4" name="Slide Number Placeholder 3"/>
          <p:cNvSpPr>
            <a:spLocks noGrp="1"/>
          </p:cNvSpPr>
          <p:nvPr>
            <p:ph type="sldNum" sz="quarter" idx="5"/>
          </p:nvPr>
        </p:nvSpPr>
        <p:spPr/>
        <p:txBody>
          <a:bodyPr/>
          <a:lstStyle/>
          <a:p>
            <a:fld id="{0798262E-B477-4FAB-B064-AEC4240EC70E}" type="slidenum">
              <a:rPr lang="en-GB" smtClean="0"/>
              <a:t>17</a:t>
            </a:fld>
            <a:endParaRPr lang="en-GB"/>
          </a:p>
        </p:txBody>
      </p:sp>
    </p:spTree>
    <p:extLst>
      <p:ext uri="{BB962C8B-B14F-4D97-AF65-F5344CB8AC3E}">
        <p14:creationId xmlns:p14="http://schemas.microsoft.com/office/powerpoint/2010/main" val="2539135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18</a:t>
            </a:fld>
            <a:endParaRPr lang="en-GB"/>
          </a:p>
        </p:txBody>
      </p:sp>
    </p:spTree>
    <p:extLst>
      <p:ext uri="{BB962C8B-B14F-4D97-AF65-F5344CB8AC3E}">
        <p14:creationId xmlns:p14="http://schemas.microsoft.com/office/powerpoint/2010/main" val="270833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73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2</a:t>
            </a:fld>
            <a:endParaRPr lang="en-GB"/>
          </a:p>
        </p:txBody>
      </p:sp>
    </p:spTree>
    <p:extLst>
      <p:ext uri="{BB962C8B-B14F-4D97-AF65-F5344CB8AC3E}">
        <p14:creationId xmlns:p14="http://schemas.microsoft.com/office/powerpoint/2010/main" val="416716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box on the left shows the key things that define what we mean by a personalised outcome and the box on the right has some examples of how you can write them differently to be more person centred.</a:t>
            </a:r>
          </a:p>
        </p:txBody>
      </p:sp>
      <p:sp>
        <p:nvSpPr>
          <p:cNvPr id="4" name="Slide Number Placeholder 3"/>
          <p:cNvSpPr>
            <a:spLocks noGrp="1"/>
          </p:cNvSpPr>
          <p:nvPr>
            <p:ph type="sldNum" sz="quarter" idx="5"/>
          </p:nvPr>
        </p:nvSpPr>
        <p:spPr/>
        <p:txBody>
          <a:bodyPr/>
          <a:lstStyle/>
          <a:p>
            <a:fld id="{0798262E-B477-4FAB-B064-AEC4240EC70E}" type="slidenum">
              <a:rPr lang="en-GB" smtClean="0"/>
              <a:t>20</a:t>
            </a:fld>
            <a:endParaRPr lang="en-GB"/>
          </a:p>
        </p:txBody>
      </p:sp>
    </p:spTree>
    <p:extLst>
      <p:ext uri="{BB962C8B-B14F-4D97-AF65-F5344CB8AC3E}">
        <p14:creationId xmlns:p14="http://schemas.microsoft.com/office/powerpoint/2010/main" val="4167840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200" dirty="0">
                <a:solidFill>
                  <a:srgbClr val="FFFFFF"/>
                </a:solidFill>
                <a:ea typeface="ＭＳ Ｐゴシック" charset="-128"/>
              </a:rPr>
              <a:t>As part of the planning process we shouldn’t be developing outcomes with people until we have found out what matters to them and the things they may wish to achieve. </a:t>
            </a:r>
            <a:r>
              <a:rPr lang="en-GB" altLang="en-US" sz="1200" b="1" dirty="0">
                <a:solidFill>
                  <a:srgbClr val="FFFFFF"/>
                </a:solidFill>
                <a:ea typeface="ＭＳ Ｐゴシック" charset="-128"/>
              </a:rPr>
              <a:t>One page profiles will be explained further in lesson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FFFFFF"/>
                </a:solidFill>
                <a:ea typeface="ＭＳ Ｐゴシック" charset="-128"/>
              </a:rPr>
              <a:t>Then we need to understand what their current situation is and what they may wish to change where possible. The working not working tool is a great way to do this.</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21</a:t>
            </a:fld>
            <a:endParaRPr lang="en-GB"/>
          </a:p>
        </p:txBody>
      </p:sp>
    </p:spTree>
    <p:extLst>
      <p:ext uri="{BB962C8B-B14F-4D97-AF65-F5344CB8AC3E}">
        <p14:creationId xmlns:p14="http://schemas.microsoft.com/office/powerpoint/2010/main" val="176366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tool to help get an understanding of the person’s current situation. You can gather even richer information by asking other people involved in the person’s life what they think is working not working. Having identified a list of the things that are not working for the person it is then important to prioritise which ones the person might like to tackle first. </a:t>
            </a:r>
          </a:p>
        </p:txBody>
      </p:sp>
      <p:sp>
        <p:nvSpPr>
          <p:cNvPr id="4" name="Slide Number Placeholder 3"/>
          <p:cNvSpPr>
            <a:spLocks noGrp="1"/>
          </p:cNvSpPr>
          <p:nvPr>
            <p:ph type="sldNum" sz="quarter" idx="5"/>
          </p:nvPr>
        </p:nvSpPr>
        <p:spPr/>
        <p:txBody>
          <a:bodyPr/>
          <a:lstStyle/>
          <a:p>
            <a:fld id="{0798262E-B477-4FAB-B064-AEC4240EC70E}" type="slidenum">
              <a:rPr lang="en-GB" smtClean="0"/>
              <a:t>22</a:t>
            </a:fld>
            <a:endParaRPr lang="en-GB"/>
          </a:p>
        </p:txBody>
      </p:sp>
    </p:spTree>
    <p:extLst>
      <p:ext uri="{BB962C8B-B14F-4D97-AF65-F5344CB8AC3E}">
        <p14:creationId xmlns:p14="http://schemas.microsoft.com/office/powerpoint/2010/main" val="1504704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a:t>
            </a:r>
          </a:p>
        </p:txBody>
      </p:sp>
      <p:sp>
        <p:nvSpPr>
          <p:cNvPr id="4" name="Slide Number Placeholder 3"/>
          <p:cNvSpPr>
            <a:spLocks noGrp="1"/>
          </p:cNvSpPr>
          <p:nvPr>
            <p:ph type="sldNum" sz="quarter" idx="5"/>
          </p:nvPr>
        </p:nvSpPr>
        <p:spPr/>
        <p:txBody>
          <a:bodyPr/>
          <a:lstStyle/>
          <a:p>
            <a:fld id="{0798262E-B477-4FAB-B064-AEC4240EC70E}" type="slidenum">
              <a:rPr lang="en-GB" smtClean="0"/>
              <a:t>23</a:t>
            </a:fld>
            <a:endParaRPr lang="en-GB"/>
          </a:p>
        </p:txBody>
      </p:sp>
    </p:spTree>
    <p:extLst>
      <p:ext uri="{BB962C8B-B14F-4D97-AF65-F5344CB8AC3E}">
        <p14:creationId xmlns:p14="http://schemas.microsoft.com/office/powerpoint/2010/main" val="954632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simple four step process to help develop outcomes for the things that the person has said is not working for them right now. Take each not working issue separately and start by asking about the positive change the person would like to see in relation to this. Then make this specific and then ask if its achievable using the questions to further check. </a:t>
            </a:r>
          </a:p>
        </p:txBody>
      </p:sp>
      <p:sp>
        <p:nvSpPr>
          <p:cNvPr id="4" name="Slide Number Placeholder 3"/>
          <p:cNvSpPr>
            <a:spLocks noGrp="1"/>
          </p:cNvSpPr>
          <p:nvPr>
            <p:ph type="sldNum" sz="quarter" idx="5"/>
          </p:nvPr>
        </p:nvSpPr>
        <p:spPr/>
        <p:txBody>
          <a:bodyPr/>
          <a:lstStyle/>
          <a:p>
            <a:fld id="{0798262E-B477-4FAB-B064-AEC4240EC70E}" type="slidenum">
              <a:rPr lang="en-GB" smtClean="0"/>
              <a:t>24</a:t>
            </a:fld>
            <a:endParaRPr lang="en-GB"/>
          </a:p>
        </p:txBody>
      </p:sp>
    </p:spTree>
    <p:extLst>
      <p:ext uri="{BB962C8B-B14F-4D97-AF65-F5344CB8AC3E}">
        <p14:creationId xmlns:p14="http://schemas.microsoft.com/office/powerpoint/2010/main" val="1180095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Jane finds it hard to ask for help when she needs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Reframed in a more positive way would be to ask for help when she needs it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688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Now we need to see if we can make this more specific. For Jane to feel </a:t>
            </a:r>
            <a:r>
              <a:rPr lang="en-GB" sz="1200" dirty="0">
                <a:latin typeface="Arial" panose="020B0604020202020204" pitchFamily="34" charset="0"/>
                <a:ea typeface="Raleway"/>
                <a:cs typeface="Arial" panose="020B0604020202020204" pitchFamily="34" charset="0"/>
                <a:sym typeface="Raleway"/>
              </a:rPr>
              <a:t>comfortable asking for specific help when I need it and to not feel I am a burden to people. For example help with food shopping or cleaning the house. This is much more specific and therefore easier to measure whether it is achievable.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Does this sound like an achievable outcome?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445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27</a:t>
            </a:fld>
            <a:endParaRPr lang="en-GB"/>
          </a:p>
        </p:txBody>
      </p:sp>
    </p:spTree>
    <p:extLst>
      <p:ext uri="{BB962C8B-B14F-4D97-AF65-F5344CB8AC3E}">
        <p14:creationId xmlns:p14="http://schemas.microsoft.com/office/powerpoint/2010/main" val="3508142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developed the outcomes, now is the time to think about the solutions to achieving them. This is the HOW. As clinicians and practitioners we have a tendency to try to fix a situation and offer solutions that we think work best. These are often things that have to be paid for or are specialised services. Personalisation pushes to think beyond those boundaries and ask questions such as:</a:t>
            </a:r>
          </a:p>
          <a:p>
            <a:r>
              <a:rPr lang="en-GB" dirty="0"/>
              <a:t>What can the person do for themselves to achieve this outcome?</a:t>
            </a:r>
          </a:p>
          <a:p>
            <a:r>
              <a:rPr lang="en-GB" dirty="0"/>
              <a:t>Is there technology that might help?</a:t>
            </a:r>
          </a:p>
          <a:p>
            <a:r>
              <a:rPr lang="en-GB" dirty="0"/>
              <a:t>What can family friends and neighbours do?</a:t>
            </a:r>
          </a:p>
          <a:p>
            <a:r>
              <a:rPr lang="en-GB" dirty="0"/>
              <a:t>What local universal services are there that might help?</a:t>
            </a:r>
          </a:p>
        </p:txBody>
      </p:sp>
      <p:sp>
        <p:nvSpPr>
          <p:cNvPr id="4" name="Slide Number Placeholder 3"/>
          <p:cNvSpPr>
            <a:spLocks noGrp="1"/>
          </p:cNvSpPr>
          <p:nvPr>
            <p:ph type="sldNum" sz="quarter" idx="5"/>
          </p:nvPr>
        </p:nvSpPr>
        <p:spPr/>
        <p:txBody>
          <a:bodyPr/>
          <a:lstStyle/>
          <a:p>
            <a:fld id="{0798262E-B477-4FAB-B064-AEC4240EC70E}" type="slidenum">
              <a:rPr lang="en-GB" smtClean="0"/>
              <a:t>28</a:t>
            </a:fld>
            <a:endParaRPr lang="en-GB"/>
          </a:p>
        </p:txBody>
      </p:sp>
    </p:spTree>
    <p:extLst>
      <p:ext uri="{BB962C8B-B14F-4D97-AF65-F5344CB8AC3E}">
        <p14:creationId xmlns:p14="http://schemas.microsoft.com/office/powerpoint/2010/main" val="815560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Arial" panose="020B0604020202020204" pitchFamily="34" charset="0"/>
                <a:cs typeface="Arial" panose="020B0604020202020204" pitchFamily="34" charset="0"/>
              </a:rPr>
              <a:t>Health Coaching, Shared Decision Making (SDM) and Personalised Care &amp; Support Planning (PCSP) are interdependent.</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Acknowledge that clinicians do already possess skills/ behaviours.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Resources are available which can assist clinicians in having more effective difficult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29</a:t>
            </a:fld>
            <a:endParaRPr lang="en-GB"/>
          </a:p>
        </p:txBody>
      </p:sp>
    </p:spTree>
    <p:extLst>
      <p:ext uri="{BB962C8B-B14F-4D97-AF65-F5344CB8AC3E}">
        <p14:creationId xmlns:p14="http://schemas.microsoft.com/office/powerpoint/2010/main" val="189520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health and social care, you will often hear the phrase needs and wants or even needs vs wants. We know that as a system our ‘duty’ is to meet people’s needs and usually that is done very well. However, when we talk about wants, they are often seen as things that would be nice to have or not our responsibility. Another, more personalised why to view this would be to talk about what is important to people (wants) and what is important for people (needs). If you look at the quote above and apply that to thinking about the things that are important to people, they take on a lot more significance as they affect the quality of a person’s life. That is a lot stronger that a ‘nice to have’. Using this framework in planning is fundamental to personalised care and support planning. This is demonstrated more deeply over the next few slides.</a:t>
            </a:r>
          </a:p>
        </p:txBody>
      </p:sp>
      <p:sp>
        <p:nvSpPr>
          <p:cNvPr id="4" name="Slide Number Placeholder 3"/>
          <p:cNvSpPr>
            <a:spLocks noGrp="1"/>
          </p:cNvSpPr>
          <p:nvPr>
            <p:ph type="sldNum" sz="quarter" idx="5"/>
          </p:nvPr>
        </p:nvSpPr>
        <p:spPr/>
        <p:txBody>
          <a:bodyPr/>
          <a:lstStyle/>
          <a:p>
            <a:fld id="{0798262E-B477-4FAB-B064-AEC4240EC70E}" type="slidenum">
              <a:rPr lang="en-GB" smtClean="0"/>
              <a:t>3</a:t>
            </a:fld>
            <a:endParaRPr lang="en-GB"/>
          </a:p>
        </p:txBody>
      </p:sp>
    </p:spTree>
    <p:extLst>
      <p:ext uri="{BB962C8B-B14F-4D97-AF65-F5344CB8AC3E}">
        <p14:creationId xmlns:p14="http://schemas.microsoft.com/office/powerpoint/2010/main" val="2116242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that clinical judgement is key – although it is </a:t>
            </a:r>
            <a:r>
              <a:rPr lang="en-GB" sz="1200" kern="1200" dirty="0">
                <a:solidFill>
                  <a:schemeClr val="tx1"/>
                </a:solidFill>
                <a:effectLst/>
                <a:latin typeface="+mn-lt"/>
                <a:ea typeface="+mn-ea"/>
                <a:cs typeface="+mn-cs"/>
              </a:rPr>
              <a:t>vital to have a 'what matter's to you' conversation it is just as vital to have a conversation about pain relief and how to manage exacerbations of pain. </a:t>
            </a:r>
            <a:endParaRPr lang="en-GB" dirty="0"/>
          </a:p>
        </p:txBody>
      </p:sp>
    </p:spTree>
    <p:extLst>
      <p:ext uri="{BB962C8B-B14F-4D97-AF65-F5344CB8AC3E}">
        <p14:creationId xmlns:p14="http://schemas.microsoft.com/office/powerpoint/2010/main" val="1962065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Remind of the importance of SDM conversations.</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31</a:t>
            </a:fld>
            <a:endParaRPr lang="en-GB"/>
          </a:p>
        </p:txBody>
      </p:sp>
    </p:spTree>
    <p:extLst>
      <p:ext uri="{BB962C8B-B14F-4D97-AF65-F5344CB8AC3E}">
        <p14:creationId xmlns:p14="http://schemas.microsoft.com/office/powerpoint/2010/main" val="55822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32</a:t>
            </a:fld>
            <a:endParaRPr lang="en-GB"/>
          </a:p>
        </p:txBody>
      </p:sp>
    </p:spTree>
    <p:extLst>
      <p:ext uri="{BB962C8B-B14F-4D97-AF65-F5344CB8AC3E}">
        <p14:creationId xmlns:p14="http://schemas.microsoft.com/office/powerpoint/2010/main" val="1342913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Patient Activation.</a:t>
            </a:r>
            <a:endParaRPr lang="en-GB" dirty="0"/>
          </a:p>
          <a:p>
            <a:r>
              <a:rPr lang="en-GB" dirty="0"/>
              <a:t>The King’s Fund report in 2014 introduced the concept of patient activation, the evidence and its application in the UK.  </a:t>
            </a:r>
          </a:p>
          <a:p>
            <a:r>
              <a:rPr lang="en-GB" dirty="0"/>
              <a:t>The evidence shows that people with higher levels of knowledge, skills and confidence: </a:t>
            </a:r>
          </a:p>
          <a:p>
            <a:pPr marL="171450" indent="-171450">
              <a:buFont typeface="Arial" panose="020B0604020202020204" pitchFamily="34" charset="0"/>
              <a:buChar char="•"/>
            </a:pPr>
            <a:r>
              <a:rPr lang="en-GB" dirty="0"/>
              <a:t>experience better health and more self-management behaviours</a:t>
            </a:r>
          </a:p>
          <a:p>
            <a:endParaRPr lang="en-GB" dirty="0"/>
          </a:p>
          <a:p>
            <a:pPr marL="0" indent="0">
              <a:buNone/>
            </a:pPr>
            <a:r>
              <a:rPr lang="en-GB" dirty="0"/>
              <a:t>Patient activation’ describes the knowledge, skills and confidence a person has in managing their own health and care.  Evidence shows that when people are supported to become more activated, they benefit from better health outcomes, improved experiences of care and fewer unplanned care admissions.  By understanding people’s activation levels, the NHS can support those people with LTCs in ways appropriate to their individual needs. </a:t>
            </a:r>
          </a:p>
          <a:p>
            <a:pPr marL="0" indent="0">
              <a:buNone/>
            </a:pPr>
            <a:r>
              <a:rPr lang="en-GB" dirty="0"/>
              <a:t>The </a:t>
            </a:r>
            <a:r>
              <a:rPr lang="en-GB" dirty="0">
                <a:hlinkClick r:id="rId3"/>
              </a:rPr>
              <a:t>Patient Activation Measure (PAM)</a:t>
            </a:r>
            <a:r>
              <a:rPr lang="en-GB" dirty="0"/>
              <a:t> is a validated and licenced tool that enables healthcare professionals to understand a patient’s activation level, or their level of knowledge, skills and confidence to manage their LTC.</a:t>
            </a:r>
          </a:p>
          <a:p>
            <a:endParaRPr lang="en-GB" dirty="0"/>
          </a:p>
          <a:p>
            <a:r>
              <a:rPr lang="en-GB" b="1" dirty="0"/>
              <a:t>Health Literacy</a:t>
            </a:r>
          </a:p>
          <a:p>
            <a:endParaRPr lang="en-GB" dirty="0"/>
          </a:p>
          <a:p>
            <a:r>
              <a:rPr lang="en-GB" dirty="0"/>
              <a:t>There are a number of definitions of health literacy in the literature  - this is the most widely used and has been adopted by the WHO (originates from Australian research).</a:t>
            </a:r>
            <a:endParaRPr lang="en-GB" b="0" dirty="0"/>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Assume everyone has low levels of health literacy in first instance) and demonstrate skills to assess literacy/activation.  Link to </a:t>
            </a:r>
            <a:r>
              <a:rPr lang="en-GB" sz="1200" b="0" u="sng" kern="1200" dirty="0">
                <a:solidFill>
                  <a:schemeClr val="tx1"/>
                </a:solidFill>
                <a:effectLst/>
                <a:latin typeface="+mn-lt"/>
                <a:ea typeface="+mn-ea"/>
                <a:cs typeface="+mn-cs"/>
                <a:hlinkClick r:id="rId4"/>
              </a:rPr>
              <a:t>Health Literacy toolkit</a:t>
            </a:r>
            <a:r>
              <a:rPr lang="en-GB" sz="1200" b="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Remind of the usefulness of checking back with the patient about what they have heard and understood.  Cover 'chunk and check' and 'teach back'.  Possible resources to reference:  </a:t>
            </a:r>
            <a:r>
              <a:rPr lang="en-GB" sz="1200" b="0" u="sng" kern="1200" dirty="0">
                <a:solidFill>
                  <a:schemeClr val="tx1"/>
                </a:solidFill>
                <a:effectLst/>
                <a:latin typeface="+mn-lt"/>
                <a:ea typeface="+mn-ea"/>
                <a:cs typeface="+mn-cs"/>
                <a:hlinkClick r:id="rId5"/>
              </a:rPr>
              <a:t>The Health Literacy Place</a:t>
            </a: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93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this be embedded elsewhere?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394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98262E-B477-4FAB-B064-AEC4240EC70E}" type="slidenum">
              <a:rPr lang="en-GB" smtClean="0"/>
              <a:t>35</a:t>
            </a:fld>
            <a:endParaRPr lang="en-GB"/>
          </a:p>
        </p:txBody>
      </p:sp>
    </p:spTree>
    <p:extLst>
      <p:ext uri="{BB962C8B-B14F-4D97-AF65-F5344CB8AC3E}">
        <p14:creationId xmlns:p14="http://schemas.microsoft.com/office/powerpoint/2010/main" val="655684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36</a:t>
            </a:fld>
            <a:endParaRPr lang="en-GB"/>
          </a:p>
        </p:txBody>
      </p:sp>
    </p:spTree>
    <p:extLst>
      <p:ext uri="{BB962C8B-B14F-4D97-AF65-F5344CB8AC3E}">
        <p14:creationId xmlns:p14="http://schemas.microsoft.com/office/powerpoint/2010/main" val="868335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37</a:t>
            </a:fld>
            <a:endParaRPr lang="en-GB"/>
          </a:p>
        </p:txBody>
      </p:sp>
    </p:spTree>
    <p:extLst>
      <p:ext uri="{BB962C8B-B14F-4D97-AF65-F5344CB8AC3E}">
        <p14:creationId xmlns:p14="http://schemas.microsoft.com/office/powerpoint/2010/main" val="3679044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98262E-B477-4FAB-B064-AEC4240EC70E}" type="slidenum">
              <a:rPr lang="en-GB" smtClean="0"/>
              <a:t>38</a:t>
            </a:fld>
            <a:endParaRPr lang="en-GB"/>
          </a:p>
        </p:txBody>
      </p:sp>
    </p:spTree>
    <p:extLst>
      <p:ext uri="{BB962C8B-B14F-4D97-AF65-F5344CB8AC3E}">
        <p14:creationId xmlns:p14="http://schemas.microsoft.com/office/powerpoint/2010/main" val="290113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many people using services are at any point in their life, our desire as a system to keep people as safe as possible and avoid risk, often dictates the support they get and therefore how they are living their life. Click the slide again to demonstrate a humorous illustration of this. You want to use a paddling pool and we get 4 men in </a:t>
            </a:r>
            <a:r>
              <a:rPr lang="en-GB" dirty="0" err="1"/>
              <a:t>hazmet</a:t>
            </a:r>
            <a:r>
              <a:rPr lang="en-GB" dirty="0"/>
              <a:t> suits involved. This is clearly not personalised. Next slide</a:t>
            </a:r>
          </a:p>
        </p:txBody>
      </p:sp>
      <p:sp>
        <p:nvSpPr>
          <p:cNvPr id="4" name="Slide Number Placeholder 3"/>
          <p:cNvSpPr>
            <a:spLocks noGrp="1"/>
          </p:cNvSpPr>
          <p:nvPr>
            <p:ph type="sldNum" sz="quarter" idx="5"/>
          </p:nvPr>
        </p:nvSpPr>
        <p:spPr/>
        <p:txBody>
          <a:bodyPr/>
          <a:lstStyle/>
          <a:p>
            <a:fld id="{0798262E-B477-4FAB-B064-AEC4240EC70E}" type="slidenum">
              <a:rPr lang="en-GB" smtClean="0"/>
              <a:t>4</a:t>
            </a:fld>
            <a:endParaRPr lang="en-GB"/>
          </a:p>
        </p:txBody>
      </p:sp>
    </p:spTree>
    <p:extLst>
      <p:ext uri="{BB962C8B-B14F-4D97-AF65-F5344CB8AC3E}">
        <p14:creationId xmlns:p14="http://schemas.microsoft.com/office/powerpoint/2010/main" val="11758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somebody comes along and tells us we have to be more personalised in our work, we have to give people choice and control. In giving people that control we often mistakenly this people will be irresponsible with that and end up in situations like the picture above. This is no more personalised that the first example.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05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B021DB72-D635-4888-81F2-62E59F115E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63595" rtl="0" eaLnBrk="0" fontAlgn="base" latinLnBrk="0" hangingPunct="0">
              <a:lnSpc>
                <a:spcPct val="100000"/>
              </a:lnSpc>
              <a:spcBef>
                <a:spcPct val="0"/>
              </a:spcBef>
              <a:spcAft>
                <a:spcPct val="0"/>
              </a:spcAft>
              <a:buClrTx/>
              <a:buSzTx/>
              <a:buFontTx/>
              <a:buNone/>
              <a:tabLst/>
              <a:defRPr/>
            </a:pPr>
            <a:fld id="{9F969954-CFA7-497A-94A4-D56AF313DD19}"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3595" rtl="0" eaLnBrk="0" fontAlgn="base" latinLnBrk="0" hangingPunct="0">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9379" name="Slide Image Placeholder 1">
            <a:extLst>
              <a:ext uri="{FF2B5EF4-FFF2-40B4-BE49-F238E27FC236}">
                <a16:creationId xmlns:a16="http://schemas.microsoft.com/office/drawing/2014/main" id="{901B4D0B-C5AD-4F04-833C-8E2334A43B4A}"/>
              </a:ext>
            </a:extLst>
          </p:cNvPr>
          <p:cNvSpPr>
            <a:spLocks noGrp="1" noRot="1" noChangeAspect="1" noTextEdit="1"/>
          </p:cNvSpPr>
          <p:nvPr>
            <p:ph type="sldImg"/>
          </p:nvPr>
        </p:nvSpPr>
        <p:spPr>
          <a:ln/>
        </p:spPr>
      </p:sp>
      <p:sp>
        <p:nvSpPr>
          <p:cNvPr id="229380" name="Notes Placeholder 2">
            <a:extLst>
              <a:ext uri="{FF2B5EF4-FFF2-40B4-BE49-F238E27FC236}">
                <a16:creationId xmlns:a16="http://schemas.microsoft.com/office/drawing/2014/main" id="{C39DDC86-D005-4B7C-937F-0A13554E18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100" b="0" dirty="0">
                <a:latin typeface="Arial" panose="020B0604020202020204" pitchFamily="34" charset="0"/>
                <a:ea typeface="ＭＳ Ｐゴシック" panose="020B0600070205080204" pitchFamily="34" charset="-128"/>
              </a:rPr>
              <a:t>Personalisation brings this back into balance –  we must strive to find a balance between what matters to people and how we support them with their clinical needs.</a:t>
            </a:r>
          </a:p>
          <a:p>
            <a:pPr>
              <a:lnSpc>
                <a:spcPct val="80000"/>
              </a:lnSpc>
            </a:pPr>
            <a:r>
              <a:rPr lang="en-GB" altLang="en-US" sz="1100" b="0" dirty="0">
                <a:latin typeface="Arial" panose="020B0604020202020204" pitchFamily="34" charset="0"/>
                <a:ea typeface="ＭＳ Ｐゴシック" panose="020B0600070205080204" pitchFamily="34" charset="-128"/>
              </a:rPr>
              <a:t>People are the experts in their own lives &amp; we must know &amp; pay attention to what matters to people &amp; deliver support in the context of how people want to live </a:t>
            </a:r>
          </a:p>
          <a:p>
            <a:pPr>
              <a:lnSpc>
                <a:spcPct val="80000"/>
              </a:lnSpc>
            </a:pPr>
            <a:r>
              <a:rPr lang="en-GB" altLang="en-US" sz="1100" b="0" dirty="0">
                <a:latin typeface="Arial" panose="020B0604020202020204" pitchFamily="34" charset="0"/>
                <a:ea typeface="ＭＳ Ｐゴシック" panose="020B0600070205080204" pitchFamily="34" charset="-128"/>
              </a:rPr>
              <a:t> </a:t>
            </a:r>
          </a:p>
          <a:p>
            <a:pPr>
              <a:lnSpc>
                <a:spcPct val="80000"/>
              </a:lnSpc>
            </a:pPr>
            <a:r>
              <a:rPr lang="en-GB" altLang="en-US" sz="1100" b="0" dirty="0">
                <a:latin typeface="Arial" panose="020B0604020202020204" pitchFamily="34" charset="0"/>
                <a:ea typeface="ＭＳ Ｐゴシック" panose="020B0600070205080204" pitchFamily="34" charset="-128"/>
              </a:rPr>
              <a:t>It’s the soul of our work &amp; brings us back to a solid values base. ........we are talking about supporting an ordinary way of living your life...... and includes pleasure and purpose, and gets us moving away from those care plan tick boxes that often focus only on a person’s physical needs without also paying good attention to learning what matters to people.</a:t>
            </a:r>
          </a:p>
          <a:p>
            <a:pPr>
              <a:lnSpc>
                <a:spcPct val="80000"/>
              </a:lnSpc>
            </a:pPr>
            <a:endParaRPr lang="en-GB" altLang="en-US" sz="1100" dirty="0">
              <a:latin typeface="Arial" panose="020B0604020202020204" pitchFamily="34" charset="0"/>
              <a:ea typeface="ＭＳ Ｐゴシック" panose="020B0600070205080204" pitchFamily="34" charset="-128"/>
            </a:endParaRPr>
          </a:p>
          <a:p>
            <a:pPr eaLnBrk="1" hangingPunct="1">
              <a:lnSpc>
                <a:spcPct val="80000"/>
              </a:lnSpc>
            </a:pPr>
            <a:endParaRPr lang="en-GB" altLang="en-US" sz="1100" dirty="0">
              <a:latin typeface="Arial" panose="020B0604020202020204" pitchFamily="34" charset="0"/>
              <a:ea typeface="ＭＳ Ｐゴシック" panose="020B0600070205080204" pitchFamily="34" charset="-128"/>
            </a:endParaRPr>
          </a:p>
        </p:txBody>
      </p:sp>
      <p:sp>
        <p:nvSpPr>
          <p:cNvPr id="229381" name="Slide Number Placeholder 3">
            <a:extLst>
              <a:ext uri="{FF2B5EF4-FFF2-40B4-BE49-F238E27FC236}">
                <a16:creationId xmlns:a16="http://schemas.microsoft.com/office/drawing/2014/main" id="{4AD6DA56-3187-4119-AAD8-2118ABD4DABC}"/>
              </a:ext>
            </a:extLst>
          </p:cNvPr>
          <p:cNvSpPr txBox="1">
            <a:spLocks noGrp="1"/>
          </p:cNvSpPr>
          <p:nvPr/>
        </p:nvSpPr>
        <p:spPr bwMode="auto">
          <a:xfrm>
            <a:off x="3861201" y="10324077"/>
            <a:ext cx="2953890"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9" tIns="48180" rIns="96359" bIns="48180" anchor="b"/>
          <a:lstStyle/>
          <a:p>
            <a:pPr marL="0" marR="0" lvl="0" indent="0" algn="r" defTabSz="963595" rtl="0" eaLnBrk="1" fontAlgn="base" latinLnBrk="0" hangingPunct="1">
              <a:lnSpc>
                <a:spcPct val="100000"/>
              </a:lnSpc>
              <a:spcBef>
                <a:spcPct val="0"/>
              </a:spcBef>
              <a:spcAft>
                <a:spcPct val="0"/>
              </a:spcAft>
              <a:buClrTx/>
              <a:buSzTx/>
              <a:buFontTx/>
              <a:buNone/>
              <a:tabLst/>
              <a:defRPr/>
            </a:pPr>
            <a:fld id="{451650E4-72A6-4FA7-A1DD-02D7A1E2C27D}" type="slidenum">
              <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63595"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168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7</a:t>
            </a:fld>
            <a:endParaRPr lang="en-GB"/>
          </a:p>
        </p:txBody>
      </p:sp>
    </p:spTree>
    <p:extLst>
      <p:ext uri="{BB962C8B-B14F-4D97-AF65-F5344CB8AC3E}">
        <p14:creationId xmlns:p14="http://schemas.microsoft.com/office/powerpoint/2010/main" val="105692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98262E-B477-4FAB-B064-AEC4240EC70E}" type="slidenum">
              <a:rPr lang="en-GB" smtClean="0"/>
              <a:t>8</a:t>
            </a:fld>
            <a:endParaRPr lang="en-GB"/>
          </a:p>
        </p:txBody>
      </p:sp>
    </p:spTree>
    <p:extLst>
      <p:ext uri="{BB962C8B-B14F-4D97-AF65-F5344CB8AC3E}">
        <p14:creationId xmlns:p14="http://schemas.microsoft.com/office/powerpoint/2010/main" val="257484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9</a:t>
            </a:fld>
            <a:endParaRPr lang="en-GB"/>
          </a:p>
        </p:txBody>
      </p:sp>
    </p:spTree>
    <p:extLst>
      <p:ext uri="{BB962C8B-B14F-4D97-AF65-F5344CB8AC3E}">
        <p14:creationId xmlns:p14="http://schemas.microsoft.com/office/powerpoint/2010/main" val="3498557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4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E20BDB-6003-4883-BCC0-A55886A46200}"/>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1FFB228E-84E2-4C9E-8F31-1A519B70328C}" type="datetimeFigureOut">
              <a:rPr lang="en-GB" altLang="en-US"/>
              <a:pPr>
                <a:defRPr/>
              </a:pPr>
              <a:t>22/10/2019</a:t>
            </a:fld>
            <a:endParaRPr lang="en-GB" altLang="en-US"/>
          </a:p>
        </p:txBody>
      </p:sp>
      <p:sp>
        <p:nvSpPr>
          <p:cNvPr id="4" name="Footer Placeholder 3">
            <a:extLst>
              <a:ext uri="{FF2B5EF4-FFF2-40B4-BE49-F238E27FC236}">
                <a16:creationId xmlns:a16="http://schemas.microsoft.com/office/drawing/2014/main" id="{C031FF4A-B04B-425D-9742-C717C7512CEA}"/>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5" name="Slide Number Placeholder 4">
            <a:extLst>
              <a:ext uri="{FF2B5EF4-FFF2-40B4-BE49-F238E27FC236}">
                <a16:creationId xmlns:a16="http://schemas.microsoft.com/office/drawing/2014/main" id="{6DB9C630-52B5-41C5-8317-95A3D067985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DD30021D-363F-4D9F-B7D1-9EAEDF6AEB0C}" type="slidenum">
              <a:rPr lang="en-GB" altLang="en-US"/>
              <a:pPr/>
              <a:t>‹#›</a:t>
            </a:fld>
            <a:endParaRPr lang="en-GB" altLang="en-US"/>
          </a:p>
        </p:txBody>
      </p:sp>
    </p:spTree>
    <p:extLst>
      <p:ext uri="{BB962C8B-B14F-4D97-AF65-F5344CB8AC3E}">
        <p14:creationId xmlns:p14="http://schemas.microsoft.com/office/powerpoint/2010/main" val="245533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39901-7B93-4399-9BC7-672AB920B6EE}"/>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4B455991-F796-4274-96CE-E4ED01281394}" type="datetimeFigureOut">
              <a:rPr lang="en-GB" altLang="en-US"/>
              <a:pPr>
                <a:defRPr/>
              </a:pPr>
              <a:t>22/10/2019</a:t>
            </a:fld>
            <a:endParaRPr lang="en-GB" altLang="en-US"/>
          </a:p>
        </p:txBody>
      </p:sp>
      <p:sp>
        <p:nvSpPr>
          <p:cNvPr id="3" name="Footer Placeholder 2">
            <a:extLst>
              <a:ext uri="{FF2B5EF4-FFF2-40B4-BE49-F238E27FC236}">
                <a16:creationId xmlns:a16="http://schemas.microsoft.com/office/drawing/2014/main" id="{253FDB5D-3030-4819-86A1-1731DA5AAA1F}"/>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4" name="Slide Number Placeholder 3">
            <a:extLst>
              <a:ext uri="{FF2B5EF4-FFF2-40B4-BE49-F238E27FC236}">
                <a16:creationId xmlns:a16="http://schemas.microsoft.com/office/drawing/2014/main" id="{AE96BB42-5E27-4C6F-B28E-362281172A6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77191C9-0162-4BC0-BAAD-B369AF29E4AB}" type="slidenum">
              <a:rPr lang="en-GB" altLang="en-US"/>
              <a:pPr/>
              <a:t>‹#›</a:t>
            </a:fld>
            <a:endParaRPr lang="en-GB" altLang="en-US"/>
          </a:p>
        </p:txBody>
      </p:sp>
    </p:spTree>
    <p:extLst>
      <p:ext uri="{BB962C8B-B14F-4D97-AF65-F5344CB8AC3E}">
        <p14:creationId xmlns:p14="http://schemas.microsoft.com/office/powerpoint/2010/main" val="42463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51E8315-7990-49C8-AAF8-FFED0F1C1721}"/>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EE3FF03C-5BB8-449B-BF7D-F5E758FA0981}" type="datetimeFigureOut">
              <a:rPr lang="en-GB" altLang="en-US"/>
              <a:pPr>
                <a:defRPr/>
              </a:pPr>
              <a:t>22/10/2019</a:t>
            </a:fld>
            <a:endParaRPr lang="en-GB" altLang="en-US"/>
          </a:p>
        </p:txBody>
      </p:sp>
      <p:sp>
        <p:nvSpPr>
          <p:cNvPr id="6" name="Footer Placeholder 5">
            <a:extLst>
              <a:ext uri="{FF2B5EF4-FFF2-40B4-BE49-F238E27FC236}">
                <a16:creationId xmlns:a16="http://schemas.microsoft.com/office/drawing/2014/main" id="{BC2A36F0-D28F-41EA-BD47-4D23F600D6A7}"/>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4E9FB762-F172-48F4-AD0F-7F0EF34BD05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5027EAD-DF9B-4838-A0F0-916DFA8CE42D}" type="slidenum">
              <a:rPr lang="en-GB" altLang="en-US"/>
              <a:pPr/>
              <a:t>‹#›</a:t>
            </a:fld>
            <a:endParaRPr lang="en-GB" altLang="en-US"/>
          </a:p>
        </p:txBody>
      </p:sp>
    </p:spTree>
    <p:extLst>
      <p:ext uri="{BB962C8B-B14F-4D97-AF65-F5344CB8AC3E}">
        <p14:creationId xmlns:p14="http://schemas.microsoft.com/office/powerpoint/2010/main" val="304562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5F709DD-E296-4C60-9B33-2E3761170738}"/>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37A33116-CA0D-4A44-8AE3-4D68ACB008BD}" type="datetimeFigureOut">
              <a:rPr lang="en-GB" altLang="en-US"/>
              <a:pPr>
                <a:defRPr/>
              </a:pPr>
              <a:t>22/10/2019</a:t>
            </a:fld>
            <a:endParaRPr lang="en-GB" altLang="en-US"/>
          </a:p>
        </p:txBody>
      </p:sp>
      <p:sp>
        <p:nvSpPr>
          <p:cNvPr id="6" name="Footer Placeholder 5">
            <a:extLst>
              <a:ext uri="{FF2B5EF4-FFF2-40B4-BE49-F238E27FC236}">
                <a16:creationId xmlns:a16="http://schemas.microsoft.com/office/drawing/2014/main" id="{98C3F61A-5F3A-4EC8-B311-D4B2F5D0236C}"/>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FF28BCAB-2747-4B04-B6AB-431A048C4B5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559401EA-30B4-45D6-8AF7-6D83924409E0}" type="slidenum">
              <a:rPr lang="en-GB" altLang="en-US"/>
              <a:pPr/>
              <a:t>‹#›</a:t>
            </a:fld>
            <a:endParaRPr lang="en-GB" altLang="en-US"/>
          </a:p>
        </p:txBody>
      </p:sp>
    </p:spTree>
    <p:extLst>
      <p:ext uri="{BB962C8B-B14F-4D97-AF65-F5344CB8AC3E}">
        <p14:creationId xmlns:p14="http://schemas.microsoft.com/office/powerpoint/2010/main" val="334000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C506B-1FB0-4867-A3D8-C659BD34D20E}"/>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BE4BB4D5-B4EE-4162-ABF5-A574F6210E2B}" type="datetimeFigureOut">
              <a:rPr lang="en-GB" altLang="en-US"/>
              <a:pPr>
                <a:defRPr/>
              </a:pPr>
              <a:t>22/10/2019</a:t>
            </a:fld>
            <a:endParaRPr lang="en-GB" altLang="en-US"/>
          </a:p>
        </p:txBody>
      </p:sp>
      <p:sp>
        <p:nvSpPr>
          <p:cNvPr id="5" name="Footer Placeholder 4">
            <a:extLst>
              <a:ext uri="{FF2B5EF4-FFF2-40B4-BE49-F238E27FC236}">
                <a16:creationId xmlns:a16="http://schemas.microsoft.com/office/drawing/2014/main" id="{CA87133A-14CE-4318-801A-257C0E60B86D}"/>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FA1B5AE2-336C-4358-A2A9-D44CD6B5353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C196117-A42C-46EF-B564-2AD0D17144AA}" type="slidenum">
              <a:rPr lang="en-GB" altLang="en-US"/>
              <a:pPr/>
              <a:t>‹#›</a:t>
            </a:fld>
            <a:endParaRPr lang="en-GB" altLang="en-US"/>
          </a:p>
        </p:txBody>
      </p:sp>
    </p:spTree>
    <p:extLst>
      <p:ext uri="{BB962C8B-B14F-4D97-AF65-F5344CB8AC3E}">
        <p14:creationId xmlns:p14="http://schemas.microsoft.com/office/powerpoint/2010/main" val="238548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E1E3A-259D-4AD9-935C-F026E795FA48}"/>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09239EE5-560B-4A4B-84CA-9B79B42A399C}" type="datetimeFigureOut">
              <a:rPr lang="en-GB" altLang="en-US"/>
              <a:pPr>
                <a:defRPr/>
              </a:pPr>
              <a:t>22/10/2019</a:t>
            </a:fld>
            <a:endParaRPr lang="en-GB" altLang="en-US"/>
          </a:p>
        </p:txBody>
      </p:sp>
      <p:sp>
        <p:nvSpPr>
          <p:cNvPr id="5" name="Footer Placeholder 4">
            <a:extLst>
              <a:ext uri="{FF2B5EF4-FFF2-40B4-BE49-F238E27FC236}">
                <a16:creationId xmlns:a16="http://schemas.microsoft.com/office/drawing/2014/main" id="{339263B4-E2AF-4376-B411-1BE655F55B1D}"/>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3133E0DA-8912-4F92-A787-D5AF9943A54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922DE52B-7A9B-48AC-BB5A-6D88754361C6}" type="slidenum">
              <a:rPr lang="en-GB" altLang="en-US"/>
              <a:pPr/>
              <a:t>‹#›</a:t>
            </a:fld>
            <a:endParaRPr lang="en-GB" altLang="en-US"/>
          </a:p>
        </p:txBody>
      </p:sp>
    </p:spTree>
    <p:extLst>
      <p:ext uri="{BB962C8B-B14F-4D97-AF65-F5344CB8AC3E}">
        <p14:creationId xmlns:p14="http://schemas.microsoft.com/office/powerpoint/2010/main" val="90901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882796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8737600" y="6404293"/>
            <a:ext cx="2844800" cy="269241"/>
          </a:xfrm>
          <a:prstGeom prst="rect">
            <a:avLst/>
          </a:prstGeom>
        </p:spPr>
        <p:txBody>
          <a:bodyPr lIns="45719" tIns="45719" rIns="45719" bIns="45719"/>
          <a:lstStyle>
            <a:lvl1pPr>
              <a:defRPr sz="1200">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141784744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079358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02051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425203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233280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65E5B8-6508-4CED-B296-731A9A4B61CE}"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46527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65E5B8-6508-4CED-B296-731A9A4B61CE}" type="datetimeFigureOut">
              <a:rPr lang="en-GB" smtClean="0"/>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667340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65E5B8-6508-4CED-B296-731A9A4B61CE}" type="datetimeFigureOut">
              <a:rPr lang="en-GB" smtClean="0"/>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10136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5E5B8-6508-4CED-B296-731A9A4B61CE}" type="datetimeFigureOut">
              <a:rPr lang="en-GB" smtClean="0"/>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566842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5E5B8-6508-4CED-B296-731A9A4B61CE}"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549195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5E5B8-6508-4CED-B296-731A9A4B61CE}"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55615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9832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685649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609608" y="1680295"/>
            <a:ext cx="10455609"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510161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13677"/>
            <a:ext cx="12211879" cy="413293"/>
          </a:xfrm>
          <a:prstGeom prst="rect">
            <a:avLst/>
          </a:prstGeom>
        </p:spPr>
      </p:pic>
    </p:spTree>
    <p:extLst>
      <p:ext uri="{BB962C8B-B14F-4D97-AF65-F5344CB8AC3E}">
        <p14:creationId xmlns:p14="http://schemas.microsoft.com/office/powerpoint/2010/main" val="3094150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36" name="Shape 136"/>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3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138" name="Shape 138"/>
          <p:cNvSpPr>
            <a:spLocks noGrp="1"/>
          </p:cNvSpPr>
          <p:nvPr>
            <p:ph type="title"/>
          </p:nvPr>
        </p:nvSpPr>
        <p:spPr>
          <a:xfrm>
            <a:off x="609602" y="567348"/>
            <a:ext cx="9835239" cy="1032852"/>
          </a:xfrm>
          <a:prstGeom prst="rect">
            <a:avLst/>
          </a:prstGeom>
        </p:spPr>
        <p:txBody>
          <a:bodyPr lIns="45719" tIns="45719" rIns="45719" bIns="45719"/>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sp>
        <p:nvSpPr>
          <p:cNvPr id="139" name="Shape 139"/>
          <p:cNvSpPr>
            <a:spLocks noGrp="1"/>
          </p:cNvSpPr>
          <p:nvPr>
            <p:ph type="sldNum" sz="quarter" idx="2"/>
          </p:nvPr>
        </p:nvSpPr>
        <p:spPr>
          <a:xfrm>
            <a:off x="8737600" y="6406786"/>
            <a:ext cx="2844800" cy="264255"/>
          </a:xfrm>
          <a:prstGeom prst="rect">
            <a:avLst/>
          </a:prstGeom>
        </p:spPr>
        <p:txBody>
          <a:bodyPr lIns="45719" tIns="45719" rIns="45719" bIns="45719"/>
          <a:lstStyle>
            <a:lvl1pPr>
              <a:defRPr sz="1200">
                <a:solidFill>
                  <a:srgbClr val="000000"/>
                </a:solidFill>
                <a:latin typeface="Arial"/>
                <a:ea typeface="Arial"/>
                <a:cs typeface="Arial"/>
                <a:sym typeface="Arial"/>
              </a:defRPr>
            </a:lvl1pPr>
          </a:lstStyle>
          <a:p>
            <a:pPr lvl="0"/>
            <a:fld id="{86CB4B4D-7CA3-9044-876B-883B54F8677D}" type="slidenum">
              <a:t>‹#›</a:t>
            </a:fld>
            <a:endParaRPr/>
          </a:p>
        </p:txBody>
      </p:sp>
    </p:spTree>
    <p:extLst>
      <p:ext uri="{BB962C8B-B14F-4D97-AF65-F5344CB8AC3E}">
        <p14:creationId xmlns:p14="http://schemas.microsoft.com/office/powerpoint/2010/main" val="166288442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Quote slide">
    <p:spTree>
      <p:nvGrpSpPr>
        <p:cNvPr id="1" name=""/>
        <p:cNvGrpSpPr/>
        <p:nvPr/>
      </p:nvGrpSpPr>
      <p:grpSpPr>
        <a:xfrm>
          <a:off x="0" y="0"/>
          <a:ext cx="0" cy="0"/>
          <a:chOff x="0" y="0"/>
          <a:chExt cx="0" cy="0"/>
        </a:xfrm>
      </p:grpSpPr>
      <p:sp>
        <p:nvSpPr>
          <p:cNvPr id="93" name="Shape 93"/>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94"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95" name="Shape 95"/>
          <p:cNvSpPr/>
          <p:nvPr/>
        </p:nvSpPr>
        <p:spPr>
          <a:xfrm>
            <a:off x="0" y="0"/>
            <a:ext cx="12192000" cy="6858000"/>
          </a:xfrm>
          <a:prstGeom prst="rect">
            <a:avLst/>
          </a:prstGeom>
          <a:solidFill>
            <a:srgbClr val="005EB8"/>
          </a:solidFill>
          <a:ln w="12700">
            <a:miter lim="400000"/>
          </a:ln>
        </p:spPr>
        <p:txBody>
          <a:bodyPr lIns="0" tIns="0" rIns="0" bIns="0" anchor="ctr"/>
          <a:lstStyle/>
          <a:p>
            <a:pPr lvl="0" algn="ctr" defTabSz="457200">
              <a:defRPr>
                <a:solidFill>
                  <a:srgbClr val="FFFFFF"/>
                </a:solidFill>
              </a:defRPr>
            </a:pPr>
            <a:endParaRPr sz="1800"/>
          </a:p>
        </p:txBody>
      </p:sp>
      <p:pic>
        <p:nvPicPr>
          <p:cNvPr id="96" name="image16.png" descr="Untitled-2.png"/>
          <p:cNvPicPr/>
          <p:nvPr/>
        </p:nvPicPr>
        <p:blipFill>
          <a:blip r:embed="rId3">
            <a:extLst>
              <a:ext uri="{28A0092B-C50C-407E-A947-70E740481C1C}">
                <a14:useLocalDpi xmlns:a14="http://schemas.microsoft.com/office/drawing/2010/main"/>
              </a:ext>
            </a:extLst>
          </a:blip>
          <a:stretch>
            <a:fillRect/>
          </a:stretch>
        </p:blipFill>
        <p:spPr>
          <a:xfrm>
            <a:off x="10294548" y="5487585"/>
            <a:ext cx="1224760" cy="1003623"/>
          </a:xfrm>
          <a:prstGeom prst="rect">
            <a:avLst/>
          </a:prstGeom>
          <a:ln w="12700">
            <a:miter lim="400000"/>
          </a:ln>
        </p:spPr>
      </p:pic>
      <p:sp>
        <p:nvSpPr>
          <p:cNvPr id="97" name="Shape 97"/>
          <p:cNvSpPr>
            <a:spLocks noGrp="1"/>
          </p:cNvSpPr>
          <p:nvPr>
            <p:ph type="body" idx="1"/>
          </p:nvPr>
        </p:nvSpPr>
        <p:spPr>
          <a:xfrm>
            <a:off x="812800" y="4413336"/>
            <a:ext cx="9082693" cy="2228520"/>
          </a:xfrm>
          <a:prstGeom prst="rect">
            <a:avLst/>
          </a:prstGeom>
        </p:spPr>
        <p:txBody>
          <a:bodyPr lIns="45719" tIns="45719" rIns="45719" bIns="45719"/>
          <a:lstStyle>
            <a:lvl1pPr marL="0" indent="0">
              <a:spcBef>
                <a:spcPts val="400"/>
              </a:spcBef>
              <a:buSzTx/>
              <a:buFontTx/>
              <a:buNone/>
              <a:defRPr sz="1800">
                <a:solidFill>
                  <a:srgbClr val="FFFFFF"/>
                </a:solidFill>
                <a:latin typeface="Arial"/>
                <a:ea typeface="Arial"/>
                <a:cs typeface="Arial"/>
                <a:sym typeface="Arial"/>
              </a:defRPr>
            </a:lvl1pPr>
            <a:lvl2pPr marL="671512" indent="-214312">
              <a:spcBef>
                <a:spcPts val="400"/>
              </a:spcBef>
              <a:buSzPct val="100000"/>
              <a:buFontTx/>
              <a:buChar char="•"/>
              <a:defRPr sz="1800">
                <a:solidFill>
                  <a:srgbClr val="FFFFFF"/>
                </a:solidFill>
                <a:latin typeface="Arial"/>
                <a:ea typeface="Arial"/>
                <a:cs typeface="Arial"/>
                <a:sym typeface="Arial"/>
              </a:defRPr>
            </a:lvl2pPr>
            <a:lvl3pPr marL="1085850" indent="-171450">
              <a:spcBef>
                <a:spcPts val="400"/>
              </a:spcBef>
              <a:buSzPct val="100000"/>
              <a:buFontTx/>
              <a:defRPr sz="1800">
                <a:solidFill>
                  <a:srgbClr val="FFFFFF"/>
                </a:solidFill>
                <a:latin typeface="Arial"/>
                <a:ea typeface="Arial"/>
                <a:cs typeface="Arial"/>
                <a:sym typeface="Arial"/>
              </a:defRPr>
            </a:lvl3pPr>
            <a:lvl4pPr marL="1543050" indent="-171450">
              <a:spcBef>
                <a:spcPts val="400"/>
              </a:spcBef>
              <a:buSzPct val="100000"/>
              <a:buFontTx/>
              <a:buChar char="•"/>
              <a:defRPr sz="1800">
                <a:solidFill>
                  <a:srgbClr val="FFFFFF"/>
                </a:solidFill>
                <a:latin typeface="Arial"/>
                <a:ea typeface="Arial"/>
                <a:cs typeface="Arial"/>
                <a:sym typeface="Arial"/>
              </a:defRPr>
            </a:lvl4pPr>
            <a:lvl5pPr marL="2000250" indent="-171450">
              <a:spcBef>
                <a:spcPts val="400"/>
              </a:spcBef>
              <a:buSzPct val="100000"/>
              <a:buFontTx/>
              <a:buChar char="•"/>
              <a:defRPr sz="1800">
                <a:solidFill>
                  <a:srgbClr val="FFFFFF"/>
                </a:solidFill>
                <a:latin typeface="Arial"/>
                <a:ea typeface="Arial"/>
                <a:cs typeface="Arial"/>
                <a:sym typeface="Aria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pic>
        <p:nvPicPr>
          <p:cNvPr id="98" name="image5.png"/>
          <p:cNvPicPr/>
          <p:nvPr/>
        </p:nvPicPr>
        <p:blipFill>
          <a:blip r:embed="rId4" cstate="screen">
            <a:extLst>
              <a:ext uri="{28A0092B-C50C-407E-A947-70E740481C1C}">
                <a14:useLocalDpi xmlns:a14="http://schemas.microsoft.com/office/drawing/2010/main"/>
              </a:ext>
            </a:extLst>
          </a:blip>
          <a:stretch>
            <a:fillRect/>
          </a:stretch>
        </p:blipFill>
        <p:spPr>
          <a:xfrm>
            <a:off x="10324043" y="288437"/>
            <a:ext cx="1480733" cy="878401"/>
          </a:xfrm>
          <a:prstGeom prst="rect">
            <a:avLst/>
          </a:prstGeom>
          <a:ln w="12700">
            <a:miter lim="400000"/>
          </a:ln>
        </p:spPr>
      </p:pic>
    </p:spTree>
    <p:extLst>
      <p:ext uri="{BB962C8B-B14F-4D97-AF65-F5344CB8AC3E}">
        <p14:creationId xmlns:p14="http://schemas.microsoft.com/office/powerpoint/2010/main" val="345451628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8737600" y="6404293"/>
            <a:ext cx="2844800" cy="269241"/>
          </a:xfrm>
          <a:prstGeom prst="rect">
            <a:avLst/>
          </a:prstGeom>
        </p:spPr>
        <p:txBody>
          <a:bodyPr lIns="45719" tIns="45719" rIns="45719" bIns="45719"/>
          <a:lstStyle>
            <a:lvl1pPr>
              <a:defRPr sz="1200">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333249346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61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66E7C6D2-519F-45AC-9282-BF6D08E01359}"/>
              </a:ext>
            </a:extLst>
          </p:cNvPr>
          <p:cNvSpPr>
            <a:spLocks noGrp="1" noChangeArrowheads="1"/>
          </p:cNvSpPr>
          <p:nvPr>
            <p:ph type="dt" sz="half" idx="10"/>
          </p:nvPr>
        </p:nvSpPr>
        <p:spPr>
          <a:xfrm>
            <a:off x="609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Times New Roman" pitchFamily="18" charset="0"/>
                <a:cs typeface="Arial" pitchFamily="34" charset="0"/>
                <a:sym typeface="Times New Roman" pitchFamily="18" charset="0"/>
              </a:defRPr>
            </a:lvl1pPr>
          </a:lstStyle>
          <a:p>
            <a:pPr>
              <a:defRPr/>
            </a:pPr>
            <a:fld id="{75A11814-E16A-462B-91DE-725639A13657}" type="datetimeFigureOut">
              <a:rPr lang="en-US" altLang="en-US"/>
              <a:pPr>
                <a:defRPr/>
              </a:pPr>
              <a:t>10/22/2019</a:t>
            </a:fld>
            <a:endParaRPr lang="en-GB" altLang="en-US"/>
          </a:p>
        </p:txBody>
      </p:sp>
      <p:sp>
        <p:nvSpPr>
          <p:cNvPr id="7" name="Rectangle 5">
            <a:extLst>
              <a:ext uri="{FF2B5EF4-FFF2-40B4-BE49-F238E27FC236}">
                <a16:creationId xmlns:a16="http://schemas.microsoft.com/office/drawing/2014/main" id="{99256D8A-BAF9-4BB3-92D5-C8D4205DEEBA}"/>
              </a:ext>
            </a:extLst>
          </p:cNvPr>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Times New Roman" pitchFamily="18" charset="0"/>
                <a:ea typeface="ヒラギノ角ゴ ProN W3"/>
                <a:sym typeface="Times New Roman" pitchFamily="18" charset="0"/>
              </a:defRPr>
            </a:lvl1pPr>
          </a:lstStyle>
          <a:p>
            <a:pPr>
              <a:defRPr/>
            </a:pPr>
            <a:endParaRPr lang="en-GB" altLang="en-US"/>
          </a:p>
        </p:txBody>
      </p:sp>
      <p:sp>
        <p:nvSpPr>
          <p:cNvPr id="8" name="Rectangle 6">
            <a:extLst>
              <a:ext uri="{FF2B5EF4-FFF2-40B4-BE49-F238E27FC236}">
                <a16:creationId xmlns:a16="http://schemas.microsoft.com/office/drawing/2014/main" id="{C6CB1474-6548-40C6-90A1-95172B3D355D}"/>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Times New Roman" panose="02020603050405020304" pitchFamily="18" charset="0"/>
                <a:ea typeface="ヒラギノ角ゴ ProN W3"/>
                <a:sym typeface="Times New Roman" panose="02020603050405020304" pitchFamily="18" charset="0"/>
              </a:defRPr>
            </a:lvl1pPr>
          </a:lstStyle>
          <a:p>
            <a:fld id="{59E72249-2D84-4A45-ADA5-EFCCAE9426C8}" type="slidenum">
              <a:rPr lang="en-GB" altLang="en-US"/>
              <a:pPr/>
              <a:t>‹#›</a:t>
            </a:fld>
            <a:endParaRPr lang="en-GB" altLang="en-US"/>
          </a:p>
        </p:txBody>
      </p:sp>
    </p:spTree>
    <p:extLst>
      <p:ext uri="{BB962C8B-B14F-4D97-AF65-F5344CB8AC3E}">
        <p14:creationId xmlns:p14="http://schemas.microsoft.com/office/powerpoint/2010/main" val="2801341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97703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71676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99299-079E-4971-B278-E90E15D7C3F5}"/>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6B39B385-D2D7-4622-B4D3-62FEBCD7CF5A}" type="datetimeFigureOut">
              <a:rPr lang="en-GB" altLang="en-US"/>
              <a:pPr>
                <a:defRPr/>
              </a:pPr>
              <a:t>22/10/2019</a:t>
            </a:fld>
            <a:endParaRPr lang="en-GB" altLang="en-US"/>
          </a:p>
        </p:txBody>
      </p:sp>
      <p:sp>
        <p:nvSpPr>
          <p:cNvPr id="5" name="Footer Placeholder 4">
            <a:extLst>
              <a:ext uri="{FF2B5EF4-FFF2-40B4-BE49-F238E27FC236}">
                <a16:creationId xmlns:a16="http://schemas.microsoft.com/office/drawing/2014/main" id="{F74C8A06-3FC2-43FE-AE8B-DBB26B05646C}"/>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DFF160FF-DD77-4D77-A4CE-AD9E15E60D6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CC5E3433-D7FD-4059-AA64-8A52CF58B0BC}" type="slidenum">
              <a:rPr lang="en-GB" altLang="en-US"/>
              <a:pPr/>
              <a:t>‹#›</a:t>
            </a:fld>
            <a:endParaRPr lang="en-GB" altLang="en-US"/>
          </a:p>
        </p:txBody>
      </p:sp>
    </p:spTree>
    <p:extLst>
      <p:ext uri="{BB962C8B-B14F-4D97-AF65-F5344CB8AC3E}">
        <p14:creationId xmlns:p14="http://schemas.microsoft.com/office/powerpoint/2010/main" val="127156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70E497-6D1F-46BC-8B0A-D7204D57E621}"/>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21676FB3-076F-4773-B45E-C4AFCC7D564A}" type="datetimeFigureOut">
              <a:rPr lang="en-GB" altLang="en-US"/>
              <a:pPr>
                <a:defRPr/>
              </a:pPr>
              <a:t>22/10/2019</a:t>
            </a:fld>
            <a:endParaRPr lang="en-GB" altLang="en-US"/>
          </a:p>
        </p:txBody>
      </p:sp>
      <p:sp>
        <p:nvSpPr>
          <p:cNvPr id="5" name="Footer Placeholder 4">
            <a:extLst>
              <a:ext uri="{FF2B5EF4-FFF2-40B4-BE49-F238E27FC236}">
                <a16:creationId xmlns:a16="http://schemas.microsoft.com/office/drawing/2014/main" id="{DD9EDAB7-E33A-4ACB-B6A3-BE3D1B6D2AF1}"/>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C732E37B-8D99-4B4D-8418-27013996E98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E9C5283-0073-4B81-8476-A8A0297A9032}" type="slidenum">
              <a:rPr lang="en-GB" altLang="en-US"/>
              <a:pPr/>
              <a:t>‹#›</a:t>
            </a:fld>
            <a:endParaRPr lang="en-GB" altLang="en-US"/>
          </a:p>
        </p:txBody>
      </p:sp>
    </p:spTree>
    <p:extLst>
      <p:ext uri="{BB962C8B-B14F-4D97-AF65-F5344CB8AC3E}">
        <p14:creationId xmlns:p14="http://schemas.microsoft.com/office/powerpoint/2010/main" val="29088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29ABEB-F78C-441C-81AA-3DCF4922A90D}"/>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C422EC39-7BA7-4B30-A4ED-18774E0EB454}" type="datetimeFigureOut">
              <a:rPr lang="en-GB" altLang="en-US"/>
              <a:pPr>
                <a:defRPr/>
              </a:pPr>
              <a:t>22/10/2019</a:t>
            </a:fld>
            <a:endParaRPr lang="en-GB" altLang="en-US"/>
          </a:p>
        </p:txBody>
      </p:sp>
      <p:sp>
        <p:nvSpPr>
          <p:cNvPr id="5" name="Footer Placeholder 4">
            <a:extLst>
              <a:ext uri="{FF2B5EF4-FFF2-40B4-BE49-F238E27FC236}">
                <a16:creationId xmlns:a16="http://schemas.microsoft.com/office/drawing/2014/main" id="{016F58A0-E502-40D6-B447-2B13BEE50B97}"/>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4B7EA5F8-1DE6-4EC9-BCFE-79E91C4D95A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BAD6D29-BD1F-4372-8137-2EE3CB35E9A9}" type="slidenum">
              <a:rPr lang="en-GB" altLang="en-US"/>
              <a:pPr/>
              <a:t>‹#›</a:t>
            </a:fld>
            <a:endParaRPr lang="en-GB" altLang="en-US"/>
          </a:p>
        </p:txBody>
      </p:sp>
    </p:spTree>
    <p:extLst>
      <p:ext uri="{BB962C8B-B14F-4D97-AF65-F5344CB8AC3E}">
        <p14:creationId xmlns:p14="http://schemas.microsoft.com/office/powerpoint/2010/main" val="264456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951663-64FD-4F0C-94E2-56E1A9F6D2EF}"/>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98CE56BF-93E1-4A31-BF19-7A8B1E7CB78B}" type="datetimeFigureOut">
              <a:rPr lang="en-GB" altLang="en-US"/>
              <a:pPr>
                <a:defRPr/>
              </a:pPr>
              <a:t>22/10/2019</a:t>
            </a:fld>
            <a:endParaRPr lang="en-GB" altLang="en-US"/>
          </a:p>
        </p:txBody>
      </p:sp>
      <p:sp>
        <p:nvSpPr>
          <p:cNvPr id="6" name="Footer Placeholder 5">
            <a:extLst>
              <a:ext uri="{FF2B5EF4-FFF2-40B4-BE49-F238E27FC236}">
                <a16:creationId xmlns:a16="http://schemas.microsoft.com/office/drawing/2014/main" id="{F0704D92-B52B-48B5-ADCB-A28D4B63080A}"/>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EC8A524E-8931-4559-BA14-B1ADF8C38C5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1C90457-EB95-4FEB-B44D-AA459CFF7B74}" type="slidenum">
              <a:rPr lang="en-GB" altLang="en-US"/>
              <a:pPr/>
              <a:t>‹#›</a:t>
            </a:fld>
            <a:endParaRPr lang="en-GB" altLang="en-US"/>
          </a:p>
        </p:txBody>
      </p:sp>
    </p:spTree>
    <p:extLst>
      <p:ext uri="{BB962C8B-B14F-4D97-AF65-F5344CB8AC3E}">
        <p14:creationId xmlns:p14="http://schemas.microsoft.com/office/powerpoint/2010/main" val="281933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0D4E75-BEDB-41C8-AF61-B176EC0D279C}"/>
              </a:ext>
            </a:extLst>
          </p:cNvPr>
          <p:cNvSpPr>
            <a:spLocks noGrp="1"/>
          </p:cNvSpPr>
          <p:nvPr>
            <p:ph type="dt" sz="half" idx="10"/>
          </p:nvPr>
        </p:nvSpPr>
        <p:spPr/>
        <p:txBody>
          <a:bodyPr/>
          <a:lstStyle>
            <a:lvl1pPr eaLnBrk="0" hangingPunct="0">
              <a:defRPr smtClean="0">
                <a:latin typeface="Arial" pitchFamily="34" charset="0"/>
              </a:defRPr>
            </a:lvl1pPr>
          </a:lstStyle>
          <a:p>
            <a:pPr>
              <a:defRPr/>
            </a:pPr>
            <a:fld id="{0A1CE849-6254-43EF-AE17-93A8F5225E5B}" type="datetimeFigureOut">
              <a:rPr lang="en-GB" altLang="en-US"/>
              <a:pPr>
                <a:defRPr/>
              </a:pPr>
              <a:t>22/10/2019</a:t>
            </a:fld>
            <a:endParaRPr lang="en-GB" altLang="en-US"/>
          </a:p>
        </p:txBody>
      </p:sp>
      <p:sp>
        <p:nvSpPr>
          <p:cNvPr id="8" name="Footer Placeholder 7">
            <a:extLst>
              <a:ext uri="{FF2B5EF4-FFF2-40B4-BE49-F238E27FC236}">
                <a16:creationId xmlns:a16="http://schemas.microsoft.com/office/drawing/2014/main" id="{F53160B9-96BA-43FB-96AC-A24B9AAF4AE6}"/>
              </a:ext>
            </a:extLst>
          </p:cNvPr>
          <p:cNvSpPr>
            <a:spLocks noGrp="1"/>
          </p:cNvSpPr>
          <p:nvPr>
            <p:ph type="ftr" sz="quarter" idx="11"/>
          </p:nvPr>
        </p:nvSpPr>
        <p:spPr/>
        <p:txBody>
          <a:bodyPr/>
          <a:lstStyle>
            <a:lvl1pPr eaLnBrk="0" hangingPunct="0">
              <a:defRPr smtClean="0">
                <a:latin typeface="Arial" pitchFamily="34" charset="0"/>
              </a:defRPr>
            </a:lvl1pPr>
          </a:lstStyle>
          <a:p>
            <a:pPr>
              <a:defRPr/>
            </a:pPr>
            <a:endParaRPr lang="en-GB" altLang="en-US"/>
          </a:p>
        </p:txBody>
      </p:sp>
      <p:sp>
        <p:nvSpPr>
          <p:cNvPr id="9" name="Slide Number Placeholder 8">
            <a:extLst>
              <a:ext uri="{FF2B5EF4-FFF2-40B4-BE49-F238E27FC236}">
                <a16:creationId xmlns:a16="http://schemas.microsoft.com/office/drawing/2014/main" id="{2B0A37B9-BA9F-4AAB-BDB9-25B514A8352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A2CFA68-B0BE-4F55-95A0-3DDFBCA4139F}" type="slidenum">
              <a:rPr lang="en-GB" altLang="en-US"/>
              <a:pPr/>
              <a:t>‹#›</a:t>
            </a:fld>
            <a:endParaRPr lang="en-GB" altLang="en-US"/>
          </a:p>
        </p:txBody>
      </p:sp>
    </p:spTree>
    <p:extLst>
      <p:ext uri="{BB962C8B-B14F-4D97-AF65-F5344CB8AC3E}">
        <p14:creationId xmlns:p14="http://schemas.microsoft.com/office/powerpoint/2010/main" val="1287566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12184256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22/10/2019</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123759829"/>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256EFCB-4312-4A57-9514-CED064818B65}"/>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34C64E15-AA01-4C02-B194-388D6DA5F6C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0339C2-F000-4169-B3DD-CAC34FF52005}"/>
              </a:ext>
            </a:extLst>
          </p:cNvPr>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latin typeface="Calibri" pitchFamily="34" charset="0"/>
              </a:defRPr>
            </a:lvl1pPr>
          </a:lstStyle>
          <a:p>
            <a:pPr>
              <a:defRPr/>
            </a:pPr>
            <a:fld id="{9F430176-A4D1-434E-9581-3FACA0E7765B}" type="datetimeFigureOut">
              <a:rPr lang="en-GB" altLang="en-US"/>
              <a:pPr>
                <a:defRPr/>
              </a:pPr>
              <a:t>22/10/2019</a:t>
            </a:fld>
            <a:endParaRPr lang="en-GB" altLang="en-US"/>
          </a:p>
        </p:txBody>
      </p:sp>
      <p:sp>
        <p:nvSpPr>
          <p:cNvPr id="5" name="Footer Placeholder 4">
            <a:extLst>
              <a:ext uri="{FF2B5EF4-FFF2-40B4-BE49-F238E27FC236}">
                <a16:creationId xmlns:a16="http://schemas.microsoft.com/office/drawing/2014/main" id="{8319A91F-3E47-4DD2-891D-D7154622EAB1}"/>
              </a:ext>
            </a:extLst>
          </p:cNvPr>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898989"/>
                </a:solidFill>
                <a:latin typeface="Calibri"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C6E3DF4F-CE70-4870-9AA2-0BB637224271}"/>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A5DCE159-4242-4024-92AF-F9E41503980A}" type="slidenum">
              <a:rPr lang="en-GB" altLang="en-US"/>
              <a:pPr/>
              <a:t>‹#›</a:t>
            </a:fld>
            <a:endParaRPr lang="en-GB" altLang="en-US"/>
          </a:p>
        </p:txBody>
      </p:sp>
    </p:spTree>
    <p:extLst>
      <p:ext uri="{BB962C8B-B14F-4D97-AF65-F5344CB8AC3E}">
        <p14:creationId xmlns:p14="http://schemas.microsoft.com/office/powerpoint/2010/main" val="24538390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96"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5E5B8-6508-4CED-B296-731A9A4B61CE}" type="datetimeFigureOut">
              <a:rPr lang="en-GB" smtClean="0"/>
              <a:t>22/10/2019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8F93C-36C8-4D58-AF75-8F9523C11A42}" type="slidenum">
              <a:rPr lang="en-GB" smtClean="0"/>
              <a:t>‹#›</a:t>
            </a:fld>
            <a:endParaRPr lang="en-GB"/>
          </a:p>
        </p:txBody>
      </p:sp>
    </p:spTree>
    <p:extLst>
      <p:ext uri="{BB962C8B-B14F-4D97-AF65-F5344CB8AC3E}">
        <p14:creationId xmlns:p14="http://schemas.microsoft.com/office/powerpoint/2010/main" val="6685079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_ftn1"/><Relationship Id="rId7" Type="http://schemas.openxmlformats.org/officeDocument/2006/relationships/hyperlink" Target="https://www.england.nhs.uk/wp-content/uploads/2019/01/universal-personalised-care.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rcgp.org.uk/clinical-and-research/resources/toolkits/person-centred-care-toolkit.asp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e-lfh.org.uk/programmes/end-of-life-car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0264-A833-43C4-B3FF-AEBB1BA3465D}"/>
              </a:ext>
            </a:extLst>
          </p:cNvPr>
          <p:cNvSpPr>
            <a:spLocks noGrp="1"/>
          </p:cNvSpPr>
          <p:nvPr>
            <p:ph type="title"/>
          </p:nvPr>
        </p:nvSpPr>
        <p:spPr>
          <a:xfrm>
            <a:off x="599385" y="3221666"/>
            <a:ext cx="10515600" cy="1128364"/>
          </a:xfrm>
        </p:spPr>
        <p:txBody>
          <a:bodyPr/>
          <a:lstStyle/>
          <a:p>
            <a:r>
              <a:rPr lang="en-GB" dirty="0" err="1"/>
              <a:t>EoL</a:t>
            </a:r>
            <a:r>
              <a:rPr lang="en-GB" dirty="0"/>
              <a:t> Educational Package 4 – Lesson 2: Personalised Care and Support Planning (PCSP)</a:t>
            </a:r>
          </a:p>
        </p:txBody>
      </p:sp>
      <p:sp>
        <p:nvSpPr>
          <p:cNvPr id="3" name="Subtitle 2">
            <a:extLst>
              <a:ext uri="{FF2B5EF4-FFF2-40B4-BE49-F238E27FC236}">
                <a16:creationId xmlns:a16="http://schemas.microsoft.com/office/drawing/2014/main" id="{BAD9AC22-A371-4644-8402-68D14357E2A1}"/>
              </a:ext>
            </a:extLst>
          </p:cNvPr>
          <p:cNvSpPr>
            <a:spLocks noGrp="1"/>
          </p:cNvSpPr>
          <p:nvPr>
            <p:ph type="subTitle" idx="1"/>
          </p:nvPr>
        </p:nvSpPr>
        <p:spPr/>
        <p:txBody>
          <a:bodyPr/>
          <a:lstStyle/>
          <a:p>
            <a:r>
              <a:rPr lang="en-GB" dirty="0"/>
              <a:t>September 2019</a:t>
            </a:r>
          </a:p>
        </p:txBody>
      </p:sp>
    </p:spTree>
    <p:extLst>
      <p:ext uri="{BB962C8B-B14F-4D97-AF65-F5344CB8AC3E}">
        <p14:creationId xmlns:p14="http://schemas.microsoft.com/office/powerpoint/2010/main" val="306150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r>
              <a:rPr lang="en-US" dirty="0"/>
              <a:t>Lesson 2</a:t>
            </a:r>
          </a:p>
        </p:txBody>
      </p:sp>
      <p:graphicFrame>
        <p:nvGraphicFramePr>
          <p:cNvPr id="6" name="Table 5">
            <a:extLst>
              <a:ext uri="{FF2B5EF4-FFF2-40B4-BE49-F238E27FC236}">
                <a16:creationId xmlns:a16="http://schemas.microsoft.com/office/drawing/2014/main" id="{1660EC30-0750-4E65-B26F-E77E3289B9CA}"/>
              </a:ext>
            </a:extLst>
          </p:cNvPr>
          <p:cNvGraphicFramePr>
            <a:graphicFrameLocks noGrp="1"/>
          </p:cNvGraphicFramePr>
          <p:nvPr>
            <p:extLst>
              <p:ext uri="{D42A27DB-BD31-4B8C-83A1-F6EECF244321}">
                <p14:modId xmlns:p14="http://schemas.microsoft.com/office/powerpoint/2010/main" val="1393561995"/>
              </p:ext>
            </p:extLst>
          </p:nvPr>
        </p:nvGraphicFramePr>
        <p:xfrm>
          <a:off x="478972" y="131837"/>
          <a:ext cx="11266714" cy="6585577"/>
        </p:xfrm>
        <a:graphic>
          <a:graphicData uri="http://schemas.openxmlformats.org/drawingml/2006/table">
            <a:tbl>
              <a:tblPr firstRow="1" bandRow="1">
                <a:tableStyleId>{5C22544A-7EE6-4342-B048-85BDC9FD1C3A}</a:tableStyleId>
              </a:tblPr>
              <a:tblGrid>
                <a:gridCol w="11266714">
                  <a:extLst>
                    <a:ext uri="{9D8B030D-6E8A-4147-A177-3AD203B41FA5}">
                      <a16:colId xmlns:a16="http://schemas.microsoft.com/office/drawing/2014/main" val="2550855837"/>
                    </a:ext>
                  </a:extLst>
                </a:gridCol>
              </a:tblGrid>
              <a:tr h="646504">
                <a:tc>
                  <a:txBody>
                    <a:bodyPr/>
                    <a:lstStyle/>
                    <a:p>
                      <a:pPr algn="l">
                        <a:lnSpc>
                          <a:spcPct val="150000"/>
                        </a:lnSpc>
                      </a:pPr>
                      <a:r>
                        <a:rPr lang="en-GB" sz="2800" dirty="0"/>
                        <a:t>Meet Madge</a:t>
                      </a:r>
                    </a:p>
                  </a:txBody>
                  <a:tcPr/>
                </a:tc>
                <a:extLst>
                  <a:ext uri="{0D108BD9-81ED-4DB2-BD59-A6C34878D82A}">
                    <a16:rowId xmlns:a16="http://schemas.microsoft.com/office/drawing/2014/main" val="2445642187"/>
                  </a:ext>
                </a:extLst>
              </a:tr>
              <a:tr h="5920224">
                <a:tc>
                  <a:txBody>
                    <a:bodyPr/>
                    <a:lstStyle/>
                    <a:p>
                      <a:pPr>
                        <a:defRPr/>
                      </a:pPr>
                      <a:r>
                        <a:rPr lang="en-GB" dirty="0">
                          <a:solidFill>
                            <a:prstClr val="black"/>
                          </a:solidFill>
                          <a:latin typeface="Arial" panose="020B0604020202020204" pitchFamily="34" charset="0"/>
                          <a:cs typeface="Arial" panose="020B0604020202020204" pitchFamily="34" charset="0"/>
                        </a:rPr>
                        <a:t>Madge, 67, lives in the North West of England. She is full of fun, a great story teller and very sociable. She has three children and four grandchildren. Her family are her life and Madge gets a great deal of pleasure from her grandchildren who range from six to eleven years old. Madge’s daughter Sally and her son Ian live nearby with their partners. Sally pops in each day after work for a cuppa and a chat. Ian comes for his tea with his children on Saturdays and Sundays. Her other son Sam lives in Australia and Madge talks to him on Skype every weekend. She needs help with the technical side of the skype sessions, somebody who can set it up for her.</a:t>
                      </a:r>
                    </a:p>
                    <a:p>
                      <a:pPr>
                        <a:defRPr/>
                      </a:pPr>
                      <a:r>
                        <a:rPr lang="en-GB" dirty="0">
                          <a:solidFill>
                            <a:prstClr val="black"/>
                          </a:solidFill>
                          <a:latin typeface="Arial" panose="020B0604020202020204" pitchFamily="34" charset="0"/>
                          <a:cs typeface="Arial" panose="020B0604020202020204" pitchFamily="34" charset="0"/>
                        </a:rPr>
                        <a:t>Sally and her husband Stephen take Madge for a walk on the beach on a Sunday morning and often they have lunch out. Her sister Ann pops in most days and they like to walk into the village together. She likes to meet her friends Jim &amp; Jane at the luncheon club on a Wednesday and enjoys her other friends coming round to play cards. She likes it when people share their good news with her because it helps keep her spirits up </a:t>
                      </a:r>
                    </a:p>
                    <a:p>
                      <a:pPr>
                        <a:defRPr/>
                      </a:pPr>
                      <a:r>
                        <a:rPr lang="en-GB" dirty="0">
                          <a:solidFill>
                            <a:prstClr val="black"/>
                          </a:solidFill>
                          <a:latin typeface="Arial" panose="020B0604020202020204" pitchFamily="34" charset="0"/>
                          <a:cs typeface="Arial" panose="020B0604020202020204" pitchFamily="34" charset="0"/>
                        </a:rPr>
                        <a:t>One year ago Madge was diagnosed with cancer of the oesophagus. Two months after receiving her diagnoses Madge underwent major surgery. On a bad day, Madge struggles to get out of bed. She often has to use a wheelchair to get about. She struggles to eat and enjoy her food and finds it difficult to sleep. She hates it when people make a fuss or cheer her for clearing her plate when eating. She doesn’t like to be pushed to talk about her health, she will talk when ready.</a:t>
                      </a:r>
                    </a:p>
                    <a:p>
                      <a:pPr>
                        <a:defRPr/>
                      </a:pPr>
                      <a:r>
                        <a:rPr lang="en-GB" dirty="0">
                          <a:solidFill>
                            <a:prstClr val="black"/>
                          </a:solidFill>
                          <a:latin typeface="Arial" panose="020B0604020202020204" pitchFamily="34" charset="0"/>
                          <a:cs typeface="Arial" panose="020B0604020202020204" pitchFamily="34" charset="0"/>
                        </a:rPr>
                        <a:t>She really hates having to use her wheelchair and she needs people to know she is embarrassed when using it. Madge strives daily to stay out of hospital. People need to understand that hospital appointments make her anxious and so organising the logistical side of it first between themselves and then letting her know who would be coming with her helps. In examinations professionals must tell her what they will be doing before they  do it.</a:t>
                      </a:r>
                    </a:p>
                  </a:txBody>
                  <a:tcPr/>
                </a:tc>
                <a:extLst>
                  <a:ext uri="{0D108BD9-81ED-4DB2-BD59-A6C34878D82A}">
                    <a16:rowId xmlns:a16="http://schemas.microsoft.com/office/drawing/2014/main" val="3011870648"/>
                  </a:ext>
                </a:extLst>
              </a:tr>
            </a:tbl>
          </a:graphicData>
        </a:graphic>
      </p:graphicFrame>
    </p:spTree>
    <p:extLst>
      <p:ext uri="{BB962C8B-B14F-4D97-AF65-F5344CB8AC3E}">
        <p14:creationId xmlns:p14="http://schemas.microsoft.com/office/powerpoint/2010/main" val="156426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p:cNvSpPr>
          <p:nvPr>
            <p:ph type="title" idx="4294967295"/>
          </p:nvPr>
        </p:nvSpPr>
        <p:spPr>
          <a:xfrm>
            <a:off x="1981646" y="274588"/>
            <a:ext cx="8228708" cy="1143001"/>
          </a:xfrm>
          <a:prstGeom prst="rect">
            <a:avLst/>
          </a:prstGeom>
        </p:spPr>
        <p:txBody>
          <a:bodyPr/>
          <a:lstStyle/>
          <a:p>
            <a:pPr lvl="0"/>
            <a:endParaRPr/>
          </a:p>
        </p:txBody>
      </p:sp>
      <p:sp>
        <p:nvSpPr>
          <p:cNvPr id="478" name="Shape 478"/>
          <p:cNvSpPr>
            <a:spLocks noGrp="1"/>
          </p:cNvSpPr>
          <p:nvPr>
            <p:ph type="body" idx="4294967295"/>
          </p:nvPr>
        </p:nvSpPr>
        <p:spPr>
          <a:xfrm>
            <a:off x="1981646" y="1600646"/>
            <a:ext cx="8228708" cy="4525120"/>
          </a:xfrm>
          <a:prstGeom prst="rect">
            <a:avLst/>
          </a:prstGeom>
        </p:spPr>
        <p:txBody>
          <a:bodyPr/>
          <a:lstStyle/>
          <a:p>
            <a:pPr marL="503464" indent="-503464">
              <a:buClr>
                <a:srgbClr val="000000"/>
              </a:buClr>
              <a:buChar char="■"/>
            </a:pPr>
            <a:endParaRPr/>
          </a:p>
        </p:txBody>
      </p:sp>
      <p:pic>
        <p:nvPicPr>
          <p:cNvPr id="479" name="image.png"/>
          <p:cNvPicPr/>
          <p:nvPr/>
        </p:nvPicPr>
        <p:blipFill>
          <a:blip r:embed="rId3">
            <a:extLst>
              <a:ext uri="{28A0092B-C50C-407E-A947-70E740481C1C}">
                <a14:useLocalDpi xmlns:a14="http://schemas.microsoft.com/office/drawing/2010/main"/>
              </a:ext>
            </a:extLst>
          </a:blip>
          <a:stretch>
            <a:fillRect/>
          </a:stretch>
        </p:blipFill>
        <p:spPr>
          <a:xfrm>
            <a:off x="283029" y="62791"/>
            <a:ext cx="11440885" cy="6858000"/>
          </a:xfrm>
          <a:prstGeom prst="rect">
            <a:avLst/>
          </a:prstGeom>
          <a:ln w="12700">
            <a:miter lim="400000"/>
          </a:ln>
        </p:spPr>
      </p:pic>
      <p:sp>
        <p:nvSpPr>
          <p:cNvPr id="480" name="Shape 480"/>
          <p:cNvSpPr/>
          <p:nvPr/>
        </p:nvSpPr>
        <p:spPr>
          <a:xfrm>
            <a:off x="3302124" y="999009"/>
            <a:ext cx="2613050"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21468">
              <a:spcBef>
                <a:spcPts val="1000"/>
              </a:spcBef>
              <a:defRPr/>
            </a:pPr>
            <a:endParaRPr sz="1600" dirty="0">
              <a:solidFill>
                <a:prstClr val="black"/>
              </a:solidFill>
              <a:latin typeface="Lucida Sans Regular"/>
              <a:ea typeface="Lucida Sans Regular"/>
              <a:cs typeface="Lucida Sans Regular"/>
              <a:sym typeface="Lucida Sans Regular"/>
            </a:endParaRPr>
          </a:p>
        </p:txBody>
      </p:sp>
      <p:sp>
        <p:nvSpPr>
          <p:cNvPr id="481" name="Shape 481"/>
          <p:cNvSpPr/>
          <p:nvPr/>
        </p:nvSpPr>
        <p:spPr>
          <a:xfrm>
            <a:off x="6657454" y="1600647"/>
            <a:ext cx="2740298"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21468">
              <a:spcBef>
                <a:spcPts val="1000"/>
              </a:spcBef>
              <a:defRPr/>
            </a:pPr>
            <a:endParaRPr sz="1600" dirty="0">
              <a:solidFill>
                <a:prstClr val="black"/>
              </a:solidFill>
              <a:latin typeface="Lucida Sans Regular"/>
              <a:ea typeface="Lucida Sans Regular"/>
              <a:cs typeface="Lucida Sans Regular"/>
              <a:sym typeface="Lucida Sans Regular"/>
            </a:endParaRPr>
          </a:p>
        </p:txBody>
      </p:sp>
      <p:sp>
        <p:nvSpPr>
          <p:cNvPr id="2" name="TextBox 1"/>
          <p:cNvSpPr txBox="1"/>
          <p:nvPr/>
        </p:nvSpPr>
        <p:spPr>
          <a:xfrm>
            <a:off x="2101009" y="1245230"/>
            <a:ext cx="3814165" cy="4247317"/>
          </a:xfrm>
          <a:prstGeom prst="rect">
            <a:avLst/>
          </a:prstGeom>
          <a:noFill/>
        </p:spPr>
        <p:txBody>
          <a:bodyPr wrap="square" rtlCol="0">
            <a:spAutoFit/>
          </a:bodyPr>
          <a:lstStyle/>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Her children and grandchildren</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Sally popping in for a chat and a cuppa every day after work.</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Seeing Ian and the children for tea at the weekends.</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Speaking to Sam via Skype every Saturday.</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 Walking on the beach on Sunday mornings</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Seeing Jim &amp; Jane at the luncheon club on Wednesdays</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Ann popping in every day</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Playing cards with her friends</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Hearing people’s good news</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Staying out of hospital</a:t>
            </a:r>
          </a:p>
        </p:txBody>
      </p:sp>
      <p:sp>
        <p:nvSpPr>
          <p:cNvPr id="4" name="TextBox 3">
            <a:extLst>
              <a:ext uri="{FF2B5EF4-FFF2-40B4-BE49-F238E27FC236}">
                <a16:creationId xmlns:a16="http://schemas.microsoft.com/office/drawing/2014/main" id="{5FEC15EA-1C8F-441B-9EBE-A574BE2AB384}"/>
              </a:ext>
            </a:extLst>
          </p:cNvPr>
          <p:cNvSpPr txBox="1"/>
          <p:nvPr/>
        </p:nvSpPr>
        <p:spPr>
          <a:xfrm>
            <a:off x="6332794" y="1252167"/>
            <a:ext cx="3644000" cy="4801314"/>
          </a:xfrm>
          <a:prstGeom prst="rect">
            <a:avLst/>
          </a:prstGeom>
          <a:noFill/>
        </p:spPr>
        <p:txBody>
          <a:bodyPr wrap="square" rtlCol="0">
            <a:spAutoFit/>
          </a:bodyPr>
          <a:lstStyle/>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Help to set up the skype call with Sam</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To not be pushed to talk about her health</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To always be told what is going to happen in an examination or treatment.</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For people to understand that she knows she needs to eat and will do so when she can. Do not watch her or cheer her on if she clears her plate</a:t>
            </a:r>
          </a:p>
          <a:p>
            <a:pPr marL="28575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For her family to organise between themselves who is taking her to her hospital appointments and then tell her.</a:t>
            </a:r>
          </a:p>
          <a:p>
            <a:pPr>
              <a:defRPr/>
            </a:pPr>
            <a:endParaRPr lang="en-GB" dirty="0">
              <a:solidFill>
                <a:prstClr val="black"/>
              </a:solidFill>
              <a:latin typeface="Calibri"/>
            </a:endParaRPr>
          </a:p>
        </p:txBody>
      </p:sp>
    </p:spTree>
    <p:extLst>
      <p:ext uri="{BB962C8B-B14F-4D97-AF65-F5344CB8AC3E}">
        <p14:creationId xmlns:p14="http://schemas.microsoft.com/office/powerpoint/2010/main" val="17597829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597365" cy="611649"/>
          </a:xfrm>
        </p:spPr>
        <p:txBody>
          <a:bodyPr/>
          <a:lstStyle/>
          <a:p>
            <a:r>
              <a:rPr lang="en-GB" b="1" dirty="0"/>
              <a:t>How do we find out what matters to the person?</a:t>
            </a:r>
          </a:p>
        </p:txBody>
      </p:sp>
      <p:pic>
        <p:nvPicPr>
          <p:cNvPr id="13" name="6questions_WBheader.jpeg" descr="6questions_WBheader.jpg">
            <a:extLst>
              <a:ext uri="{FF2B5EF4-FFF2-40B4-BE49-F238E27FC236}">
                <a16:creationId xmlns:a16="http://schemas.microsoft.com/office/drawing/2014/main" id="{BD4459B3-BA63-41FB-B348-1D117AEF6842}"/>
              </a:ext>
            </a:extLst>
          </p:cNvPr>
          <p:cNvPicPr/>
          <p:nvPr/>
        </p:nvPicPr>
        <p:blipFill>
          <a:blip r:embed="rId3" cstate="screen">
            <a:extLst>
              <a:ext uri="{28A0092B-C50C-407E-A947-70E740481C1C}">
                <a14:useLocalDpi xmlns:a14="http://schemas.microsoft.com/office/drawing/2010/main"/>
              </a:ext>
            </a:extLst>
          </a:blip>
          <a:stretch>
            <a:fillRect/>
          </a:stretch>
        </p:blipFill>
        <p:spPr>
          <a:xfrm>
            <a:off x="1543050" y="1866900"/>
            <a:ext cx="8229599" cy="3657600"/>
          </a:xfrm>
          <a:prstGeom prst="rect">
            <a:avLst/>
          </a:prstGeom>
          <a:ln w="12700">
            <a:miter lim="400000"/>
          </a:ln>
        </p:spPr>
      </p:pic>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Tree>
    <p:extLst>
      <p:ext uri="{BB962C8B-B14F-4D97-AF65-F5344CB8AC3E}">
        <p14:creationId xmlns:p14="http://schemas.microsoft.com/office/powerpoint/2010/main" val="30890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597365" cy="611649"/>
          </a:xfrm>
        </p:spPr>
        <p:txBody>
          <a:bodyPr/>
          <a:lstStyle/>
          <a:p>
            <a:r>
              <a:rPr lang="en-GB" dirty="0"/>
              <a:t>6 questions</a:t>
            </a:r>
            <a:endParaRPr lang="en-GB" b="1" dirty="0"/>
          </a:p>
        </p:txBody>
      </p:sp>
      <p:sp>
        <p:nvSpPr>
          <p:cNvPr id="5" name="TextBox 4">
            <a:extLst>
              <a:ext uri="{FF2B5EF4-FFF2-40B4-BE49-F238E27FC236}">
                <a16:creationId xmlns:a16="http://schemas.microsoft.com/office/drawing/2014/main" id="{7DF89EEA-47FE-473B-8B0A-E605360E9E88}"/>
              </a:ext>
            </a:extLst>
          </p:cNvPr>
          <p:cNvSpPr txBox="1"/>
          <p:nvPr/>
        </p:nvSpPr>
        <p:spPr>
          <a:xfrm>
            <a:off x="2458385" y="1390173"/>
            <a:ext cx="875389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1. Who are the most important people in your life? How often do you see them and what do you like to do together?</a:t>
            </a:r>
          </a:p>
        </p:txBody>
      </p:sp>
      <p:pic>
        <p:nvPicPr>
          <p:cNvPr id="14" name="image.png">
            <a:extLst>
              <a:ext uri="{FF2B5EF4-FFF2-40B4-BE49-F238E27FC236}">
                <a16:creationId xmlns:a16="http://schemas.microsoft.com/office/drawing/2014/main" id="{C8B36A06-6870-4266-9859-62FA5487FE7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2000" y="1390173"/>
            <a:ext cx="1588868" cy="947946"/>
          </a:xfrm>
          <a:prstGeom prst="rect">
            <a:avLst/>
          </a:prstGeom>
          <a:ln w="12700">
            <a:miter lim="400000"/>
          </a:ln>
        </p:spPr>
      </p:pic>
      <p:pic>
        <p:nvPicPr>
          <p:cNvPr id="15" name="wpid-9lrrhgd.jpeg" descr="wpid-9lrrhgd.jpg">
            <a:extLst>
              <a:ext uri="{FF2B5EF4-FFF2-40B4-BE49-F238E27FC236}">
                <a16:creationId xmlns:a16="http://schemas.microsoft.com/office/drawing/2014/main" id="{661F4CA2-C3E7-48F5-AFAB-055C15FEECA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62000" y="2427068"/>
            <a:ext cx="1588868" cy="947946"/>
          </a:xfrm>
          <a:prstGeom prst="rect">
            <a:avLst/>
          </a:prstGeom>
          <a:ln w="12700">
            <a:miter lim="400000"/>
          </a:ln>
        </p:spPr>
      </p:pic>
      <p:pic>
        <p:nvPicPr>
          <p:cNvPr id="18" name="Exercise routine.jpeg" descr="Exercise routine.jpg">
            <a:extLst>
              <a:ext uri="{FF2B5EF4-FFF2-40B4-BE49-F238E27FC236}">
                <a16:creationId xmlns:a16="http://schemas.microsoft.com/office/drawing/2014/main" id="{73DE8F9C-5213-4A8A-B3D0-41C9ECF08A9C}"/>
              </a:ext>
            </a:extLst>
          </p:cNvPr>
          <p:cNvPicPr/>
          <p:nvPr/>
        </p:nvPicPr>
        <p:blipFill>
          <a:blip r:embed="rId5" cstate="screen">
            <a:extLst>
              <a:ext uri="{28A0092B-C50C-407E-A947-70E740481C1C}">
                <a14:useLocalDpi xmlns:a14="http://schemas.microsoft.com/office/drawing/2010/main"/>
              </a:ext>
            </a:extLst>
          </a:blip>
          <a:stretch>
            <a:fillRect/>
          </a:stretch>
        </p:blipFill>
        <p:spPr>
          <a:xfrm>
            <a:off x="762000" y="3463964"/>
            <a:ext cx="1588868" cy="808238"/>
          </a:xfrm>
          <a:prstGeom prst="rect">
            <a:avLst/>
          </a:prstGeom>
          <a:ln w="12700">
            <a:miter lim="400000"/>
          </a:ln>
        </p:spPr>
      </p:pic>
      <p:pic>
        <p:nvPicPr>
          <p:cNvPr id="19" name="Cute Yorkie Puppy Dog Yorkshire Terrier in inside doggie black travel bag carrier 2.jpeg" descr="Cute Yorkie Puppy Dog Yorkshire Terrier in inside doggie black travel bag carrier 2.jpg">
            <a:extLst>
              <a:ext uri="{FF2B5EF4-FFF2-40B4-BE49-F238E27FC236}">
                <a16:creationId xmlns:a16="http://schemas.microsoft.com/office/drawing/2014/main" id="{927E2253-91D0-4786-9C71-09B695F40B16}"/>
              </a:ext>
            </a:extLst>
          </p:cNvPr>
          <p:cNvPicPr/>
          <p:nvPr/>
        </p:nvPicPr>
        <p:blipFill>
          <a:blip r:embed="rId6" cstate="screen">
            <a:extLst>
              <a:ext uri="{28A0092B-C50C-407E-A947-70E740481C1C}">
                <a14:useLocalDpi xmlns:a14="http://schemas.microsoft.com/office/drawing/2010/main"/>
              </a:ext>
            </a:extLst>
          </a:blip>
          <a:stretch>
            <a:fillRect/>
          </a:stretch>
        </p:blipFill>
        <p:spPr>
          <a:xfrm>
            <a:off x="762000" y="4342382"/>
            <a:ext cx="1588868" cy="985158"/>
          </a:xfrm>
          <a:prstGeom prst="rect">
            <a:avLst/>
          </a:prstGeom>
          <a:ln w="12700">
            <a:miter lim="400000"/>
          </a:ln>
        </p:spPr>
      </p:pic>
      <p:pic>
        <p:nvPicPr>
          <p:cNvPr id="20" name="p25-friends-618x413.jpeg" descr="p25-friends-618x413.jpg">
            <a:extLst>
              <a:ext uri="{FF2B5EF4-FFF2-40B4-BE49-F238E27FC236}">
                <a16:creationId xmlns:a16="http://schemas.microsoft.com/office/drawing/2014/main" id="{57C3EB8F-B466-4566-82FE-0C216F1E5142}"/>
              </a:ext>
            </a:extLst>
          </p:cNvPr>
          <p:cNvPicPr/>
          <p:nvPr/>
        </p:nvPicPr>
        <p:blipFill>
          <a:blip r:embed="rId7" cstate="screen">
            <a:extLst>
              <a:ext uri="{28A0092B-C50C-407E-A947-70E740481C1C}">
                <a14:useLocalDpi xmlns:a14="http://schemas.microsoft.com/office/drawing/2010/main"/>
              </a:ext>
            </a:extLst>
          </a:blip>
          <a:stretch>
            <a:fillRect/>
          </a:stretch>
        </p:blipFill>
        <p:spPr>
          <a:xfrm>
            <a:off x="762000" y="5397516"/>
            <a:ext cx="1588868" cy="985158"/>
          </a:xfrm>
          <a:prstGeom prst="rect">
            <a:avLst/>
          </a:prstGeom>
          <a:ln w="12700">
            <a:miter lim="400000"/>
          </a:ln>
        </p:spPr>
      </p:pic>
      <p:sp>
        <p:nvSpPr>
          <p:cNvPr id="21" name="TextBox 20">
            <a:extLst>
              <a:ext uri="{FF2B5EF4-FFF2-40B4-BE49-F238E27FC236}">
                <a16:creationId xmlns:a16="http://schemas.microsoft.com/office/drawing/2014/main" id="{927DD04F-C624-46B9-B9D2-560FBA26EF86}"/>
              </a:ext>
            </a:extLst>
          </p:cNvPr>
          <p:cNvSpPr txBox="1"/>
          <p:nvPr/>
        </p:nvSpPr>
        <p:spPr>
          <a:xfrm>
            <a:off x="2458386" y="2408661"/>
            <a:ext cx="875389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2 &amp; 3. What would make a good day for you and what would make a bad day?</a:t>
            </a:r>
          </a:p>
        </p:txBody>
      </p:sp>
      <p:sp>
        <p:nvSpPr>
          <p:cNvPr id="22" name="TextBox 21">
            <a:extLst>
              <a:ext uri="{FF2B5EF4-FFF2-40B4-BE49-F238E27FC236}">
                <a16:creationId xmlns:a16="http://schemas.microsoft.com/office/drawing/2014/main" id="{BC3D0063-4793-4F7C-9C94-FE171C9B2A36}"/>
              </a:ext>
            </a:extLst>
          </p:cNvPr>
          <p:cNvSpPr txBox="1"/>
          <p:nvPr/>
        </p:nvSpPr>
        <p:spPr>
          <a:xfrm>
            <a:off x="2458387" y="3479260"/>
            <a:ext cx="875389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4. What do you usually do during the week that you would miss if you didn’t do?</a:t>
            </a:r>
          </a:p>
        </p:txBody>
      </p:sp>
      <p:sp>
        <p:nvSpPr>
          <p:cNvPr id="23" name="TextBox 22">
            <a:extLst>
              <a:ext uri="{FF2B5EF4-FFF2-40B4-BE49-F238E27FC236}">
                <a16:creationId xmlns:a16="http://schemas.microsoft.com/office/drawing/2014/main" id="{5D526007-F627-4099-AB8A-09DAD078AC67}"/>
              </a:ext>
            </a:extLst>
          </p:cNvPr>
          <p:cNvSpPr txBox="1"/>
          <p:nvPr/>
        </p:nvSpPr>
        <p:spPr>
          <a:xfrm>
            <a:off x="2458387" y="4342382"/>
            <a:ext cx="875389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5. What would you never leave home without in your bag or pockets?</a:t>
            </a:r>
          </a:p>
          <a:p>
            <a:endParaRPr lang="en-GB" sz="2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9D0CCC6-1431-47C0-ADB8-3549AB05D07C}"/>
              </a:ext>
            </a:extLst>
          </p:cNvPr>
          <p:cNvSpPr txBox="1"/>
          <p:nvPr/>
        </p:nvSpPr>
        <p:spPr>
          <a:xfrm>
            <a:off x="2458387" y="5400957"/>
            <a:ext cx="875389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6. What would your family or best friend say they love and admire about you?</a:t>
            </a:r>
            <a:endParaRPr lang="en-GB" dirty="0"/>
          </a:p>
        </p:txBody>
      </p:sp>
      <p:sp>
        <p:nvSpPr>
          <p:cNvPr id="16" name="Footer Placeholder 3">
            <a:extLst>
              <a:ext uri="{FF2B5EF4-FFF2-40B4-BE49-F238E27FC236}">
                <a16:creationId xmlns:a16="http://schemas.microsoft.com/office/drawing/2014/main" id="{6B64F6E6-D7AD-4195-93C2-870A9094BF97}"/>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23215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doing the impossible">
            <a:extLst>
              <a:ext uri="{FF2B5EF4-FFF2-40B4-BE49-F238E27FC236}">
                <a16:creationId xmlns:a16="http://schemas.microsoft.com/office/drawing/2014/main" id="{DD428661-75C4-41CE-881C-8F3C98488E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017" y="14990"/>
            <a:ext cx="10055703" cy="6843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E8B0BA-8B3D-472A-B515-51B7E76A556E}"/>
              </a:ext>
            </a:extLst>
          </p:cNvPr>
          <p:cNvSpPr txBox="1"/>
          <p:nvPr/>
        </p:nvSpPr>
        <p:spPr>
          <a:xfrm>
            <a:off x="6805066" y="3365135"/>
            <a:ext cx="3674404" cy="1938992"/>
          </a:xfrm>
          <a:prstGeom prst="rect">
            <a:avLst/>
          </a:prstGeom>
          <a:solidFill>
            <a:schemeClr val="accent1">
              <a:alpha val="64000"/>
            </a:schemeClr>
          </a:solidFill>
        </p:spPr>
        <p:txBody>
          <a:bodyPr wrap="none" rtlCol="0">
            <a:spAutoFit/>
          </a:bodyPr>
          <a:lstStyle/>
          <a:p>
            <a:pPr>
              <a:defRPr/>
            </a:pPr>
            <a:r>
              <a:rPr lang="en-GB" sz="2000" b="1" dirty="0">
                <a:solidFill>
                  <a:schemeClr val="bg1"/>
                </a:solidFill>
                <a:latin typeface="Arial" panose="020B0604020202020204" pitchFamily="34" charset="0"/>
                <a:cs typeface="Arial" panose="020B0604020202020204" pitchFamily="34" charset="0"/>
              </a:rPr>
              <a:t>If I could I would………..</a:t>
            </a:r>
          </a:p>
          <a:p>
            <a:pPr>
              <a:defRPr/>
            </a:pPr>
            <a:endParaRPr lang="en-GB" sz="2000" dirty="0">
              <a:solidFill>
                <a:schemeClr val="bg1"/>
              </a:solidFill>
              <a:latin typeface="Arial" panose="020B0604020202020204" pitchFamily="34" charset="0"/>
              <a:cs typeface="Arial" panose="020B0604020202020204" pitchFamily="34" charset="0"/>
            </a:endParaRPr>
          </a:p>
          <a:p>
            <a:pPr>
              <a:defRPr/>
            </a:pPr>
            <a:r>
              <a:rPr lang="en-GB" sz="2000" dirty="0">
                <a:solidFill>
                  <a:schemeClr val="bg1"/>
                </a:solidFill>
                <a:latin typeface="Arial" panose="020B0604020202020204" pitchFamily="34" charset="0"/>
                <a:cs typeface="Arial" panose="020B0604020202020204" pitchFamily="34" charset="0"/>
              </a:rPr>
              <a:t>See a horse again</a:t>
            </a:r>
          </a:p>
          <a:p>
            <a:pPr>
              <a:defRPr/>
            </a:pPr>
            <a:r>
              <a:rPr lang="en-GB" sz="2000" dirty="0">
                <a:solidFill>
                  <a:schemeClr val="bg1"/>
                </a:solidFill>
                <a:latin typeface="Arial" panose="020B0604020202020204" pitchFamily="34" charset="0"/>
                <a:cs typeface="Arial" panose="020B0604020202020204" pitchFamily="34" charset="0"/>
              </a:rPr>
              <a:t>Go swimming </a:t>
            </a:r>
          </a:p>
          <a:p>
            <a:pPr>
              <a:defRPr/>
            </a:pPr>
            <a:r>
              <a:rPr lang="en-GB" sz="2000" dirty="0">
                <a:solidFill>
                  <a:schemeClr val="bg1"/>
                </a:solidFill>
                <a:latin typeface="Arial" panose="020B0604020202020204" pitchFamily="34" charset="0"/>
                <a:cs typeface="Arial" panose="020B0604020202020204" pitchFamily="34" charset="0"/>
              </a:rPr>
              <a:t>Reconnect with my old friends </a:t>
            </a:r>
          </a:p>
          <a:p>
            <a:pPr>
              <a:defRPr/>
            </a:pP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03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597365" cy="611649"/>
          </a:xfrm>
        </p:spPr>
        <p:txBody>
          <a:bodyPr/>
          <a:lstStyle/>
          <a:p>
            <a:r>
              <a:rPr lang="en-GB" dirty="0"/>
              <a:t>Decision making profile</a:t>
            </a:r>
            <a:endParaRPr lang="en-GB" b="1"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pic>
        <p:nvPicPr>
          <p:cNvPr id="14" name="Picture 13">
            <a:extLst>
              <a:ext uri="{FF2B5EF4-FFF2-40B4-BE49-F238E27FC236}">
                <a16:creationId xmlns:a16="http://schemas.microsoft.com/office/drawing/2014/main" id="{BE0E6349-49A6-47ED-9E8A-93A35D665F02}"/>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754829" y="1662495"/>
            <a:ext cx="4656619" cy="2789584"/>
          </a:xfrm>
          <a:prstGeom prst="rect">
            <a:avLst/>
          </a:prstGeom>
        </p:spPr>
      </p:pic>
      <p:pic>
        <p:nvPicPr>
          <p:cNvPr id="15" name="Picture 14">
            <a:extLst>
              <a:ext uri="{FF2B5EF4-FFF2-40B4-BE49-F238E27FC236}">
                <a16:creationId xmlns:a16="http://schemas.microsoft.com/office/drawing/2014/main" id="{12C2FA74-FDF6-4A9B-B56B-31A07F7445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1438" y="872467"/>
            <a:ext cx="6035641" cy="6054621"/>
          </a:xfrm>
          <a:prstGeom prst="rect">
            <a:avLst/>
          </a:prstGeom>
        </p:spPr>
      </p:pic>
      <p:grpSp>
        <p:nvGrpSpPr>
          <p:cNvPr id="23" name="Group 22">
            <a:extLst>
              <a:ext uri="{FF2B5EF4-FFF2-40B4-BE49-F238E27FC236}">
                <a16:creationId xmlns:a16="http://schemas.microsoft.com/office/drawing/2014/main" id="{A329082C-05EA-4DDF-8835-DFEE87856658}"/>
              </a:ext>
            </a:extLst>
          </p:cNvPr>
          <p:cNvGrpSpPr/>
          <p:nvPr/>
        </p:nvGrpSpPr>
        <p:grpSpPr>
          <a:xfrm>
            <a:off x="264826" y="119922"/>
            <a:ext cx="11662347" cy="7414704"/>
            <a:chOff x="1555594" y="73025"/>
            <a:chExt cx="7823512" cy="7518117"/>
          </a:xfrm>
        </p:grpSpPr>
        <p:pic>
          <p:nvPicPr>
            <p:cNvPr id="24" name="image.png">
              <a:extLst>
                <a:ext uri="{FF2B5EF4-FFF2-40B4-BE49-F238E27FC236}">
                  <a16:creationId xmlns:a16="http://schemas.microsoft.com/office/drawing/2014/main" id="{711B77CE-F2C7-4981-9476-81AD5C40180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555594" y="73025"/>
              <a:ext cx="7823512" cy="6784975"/>
            </a:xfrm>
            <a:prstGeom prst="rect">
              <a:avLst/>
            </a:prstGeom>
            <a:ln w="12700">
              <a:miter lim="400000"/>
            </a:ln>
          </p:spPr>
        </p:pic>
        <p:sp>
          <p:nvSpPr>
            <p:cNvPr id="25" name="Shape 431">
              <a:extLst>
                <a:ext uri="{FF2B5EF4-FFF2-40B4-BE49-F238E27FC236}">
                  <a16:creationId xmlns:a16="http://schemas.microsoft.com/office/drawing/2014/main" id="{3404D034-010A-4BC2-931F-40A685614B49}"/>
                </a:ext>
              </a:extLst>
            </p:cNvPr>
            <p:cNvSpPr/>
            <p:nvPr/>
          </p:nvSpPr>
          <p:spPr>
            <a:xfrm>
              <a:off x="1893029" y="1364106"/>
              <a:ext cx="1404808" cy="2862320"/>
            </a:xfrm>
            <a:prstGeom prst="rect">
              <a:avLst/>
            </a:prstGeom>
            <a:ln w="12700">
              <a:miter lim="400000"/>
            </a:ln>
            <a:extLst>
              <a:ext uri="{C572A759-6A51-4108-AA02-DFA0A04FC94B}">
                <ma14:wrappingTextBoxFlag xmlns:ma14="http://schemas.microsoft.com/office/mac/drawingml/2011/main" xmlns="" val="1"/>
              </a:ext>
            </a:extLst>
          </p:spPr>
          <p:txBody>
            <a:bodyPr wrap="square" tIns="91439" bIns="91439">
              <a:spAutoFit/>
            </a:bodyPr>
            <a:lstStyle/>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Written – a list of bullet points is better than lots of sentences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p>
          </p:txBody>
        </p:sp>
        <p:sp>
          <p:nvSpPr>
            <p:cNvPr id="26" name="Shape 432">
              <a:extLst>
                <a:ext uri="{FF2B5EF4-FFF2-40B4-BE49-F238E27FC236}">
                  <a16:creationId xmlns:a16="http://schemas.microsoft.com/office/drawing/2014/main" id="{F7F32A0C-4D79-454F-AE26-72BA2363561B}"/>
                </a:ext>
              </a:extLst>
            </p:cNvPr>
            <p:cNvSpPr/>
            <p:nvPr/>
          </p:nvSpPr>
          <p:spPr>
            <a:xfrm>
              <a:off x="3297837" y="1352993"/>
              <a:ext cx="1404808" cy="3303466"/>
            </a:xfrm>
            <a:prstGeom prst="rect">
              <a:avLst/>
            </a:prstGeom>
            <a:ln w="12700">
              <a:miter lim="400000"/>
            </a:ln>
            <a:extLst>
              <a:ext uri="{C572A759-6A51-4108-AA02-DFA0A04FC94B}">
                <ma14:wrappingTextBoxFlag xmlns:ma14="http://schemas.microsoft.com/office/mac/drawingml/2011/main" xmlns="" val="1"/>
              </a:ext>
            </a:extLst>
          </p:spPr>
          <p:txBody>
            <a:bodyPr wrap="square" tIns="91439" bIns="91439">
              <a:spAutoFit/>
            </a:bodyPr>
            <a:lstStyle/>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Know that I’ll usually answer ‘no’ before I’ve had a chance to think about it and might change my mind</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Give me time to think about it and check I’ve understood what you mean</a:t>
              </a:r>
            </a:p>
          </p:txBody>
        </p:sp>
        <p:sp>
          <p:nvSpPr>
            <p:cNvPr id="27" name="Shape 433">
              <a:extLst>
                <a:ext uri="{FF2B5EF4-FFF2-40B4-BE49-F238E27FC236}">
                  <a16:creationId xmlns:a16="http://schemas.microsoft.com/office/drawing/2014/main" id="{E3DD2AD7-6EBF-4EBB-A798-CC59CE588DD1}"/>
                </a:ext>
              </a:extLst>
            </p:cNvPr>
            <p:cNvSpPr/>
            <p:nvPr/>
          </p:nvSpPr>
          <p:spPr>
            <a:xfrm>
              <a:off x="4747827" y="1337118"/>
              <a:ext cx="1404807" cy="6254024"/>
            </a:xfrm>
            <a:prstGeom prst="rect">
              <a:avLst/>
            </a:prstGeom>
            <a:ln w="12700">
              <a:miter lim="400000"/>
            </a:ln>
            <a:extLst>
              <a:ext uri="{C572A759-6A51-4108-AA02-DFA0A04FC94B}">
                <ma14:wrappingTextBoxFlag xmlns:ma14="http://schemas.microsoft.com/office/mac/drawingml/2011/main" xmlns="" val="1"/>
              </a:ext>
            </a:extLst>
          </p:spPr>
          <p:txBody>
            <a:bodyPr wrap="square" tIns="91439" bIns="91439">
              <a:spAutoFit/>
            </a:bodyPr>
            <a:lstStyle/>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Check I’ve understood </a:t>
              </a:r>
              <a:r>
                <a:rPr lang="en-GB" sz="1400" dirty="0">
                  <a:solidFill>
                    <a:prstClr val="black"/>
                  </a:solidFill>
                  <a:latin typeface="Arial" panose="020B0604020202020204" pitchFamily="34" charset="0"/>
                  <a:ea typeface="Calibri"/>
                  <a:cs typeface="Arial" panose="020B0604020202020204" pitchFamily="34" charset="0"/>
                  <a:sym typeface="Calibri"/>
                </a:rPr>
                <a:t>b</a:t>
              </a:r>
              <a:r>
                <a:rPr sz="1400" dirty="0">
                  <a:solidFill>
                    <a:prstClr val="black"/>
                  </a:solidFill>
                  <a:latin typeface="Arial" panose="020B0604020202020204" pitchFamily="34" charset="0"/>
                  <a:ea typeface="Calibri"/>
                  <a:cs typeface="Arial" panose="020B0604020202020204" pitchFamily="34" charset="0"/>
                  <a:sym typeface="Calibri"/>
                </a:rPr>
                <a:t>y asking me if I know what a word means e.g. do you know what independent means?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Ask me to tell you what I think you’ve said to me. You will know if I haven’t got the right meaning by what I say. If I haven’t got it explain again.</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Help me to think about the different things that might happen depending on what I decide by giving me examples.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I need time to think about it on my own this might be about ten minutes. I like to read the information again</a:t>
              </a:r>
            </a:p>
          </p:txBody>
        </p:sp>
        <p:sp>
          <p:nvSpPr>
            <p:cNvPr id="28" name="Shape 434">
              <a:extLst>
                <a:ext uri="{FF2B5EF4-FFF2-40B4-BE49-F238E27FC236}">
                  <a16:creationId xmlns:a16="http://schemas.microsoft.com/office/drawing/2014/main" id="{100D0050-F79B-4F9A-B0F8-EF24308DAA2E}"/>
                </a:ext>
              </a:extLst>
            </p:cNvPr>
            <p:cNvSpPr/>
            <p:nvPr/>
          </p:nvSpPr>
          <p:spPr>
            <a:xfrm>
              <a:off x="6197815" y="1367984"/>
              <a:ext cx="1404807" cy="3775390"/>
            </a:xfrm>
            <a:prstGeom prst="rect">
              <a:avLst/>
            </a:prstGeom>
            <a:ln w="12700">
              <a:miter lim="400000"/>
            </a:ln>
            <a:extLst>
              <a:ext uri="{C572A759-6A51-4108-AA02-DFA0A04FC94B}">
                <ma14:wrappingTextBoxFlag xmlns:ma14="http://schemas.microsoft.com/office/mac/drawingml/2011/main" xmlns="" val="1"/>
              </a:ext>
            </a:extLst>
          </p:spPr>
          <p:txBody>
            <a:bodyPr wrap="square" tIns="91439" bIns="91439">
              <a:spAutoFit/>
            </a:bodyPr>
            <a:lstStyle/>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When I’m wide awake (usually the afternoon)</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When my brain’s not busy thinking about something else</a:t>
              </a:r>
              <a:r>
                <a:rPr lang="en-GB" sz="1400" dirty="0">
                  <a:solidFill>
                    <a:prstClr val="black"/>
                  </a:solidFill>
                  <a:latin typeface="Arial" panose="020B0604020202020204" pitchFamily="34" charset="0"/>
                  <a:ea typeface="Calibri"/>
                  <a:cs typeface="Arial" panose="020B0604020202020204" pitchFamily="34" charset="0"/>
                  <a:sym typeface="Calibri"/>
                </a:rPr>
                <a:t>.</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p>
          </p:txBody>
        </p:sp>
        <p:sp>
          <p:nvSpPr>
            <p:cNvPr id="29" name="Shape 435">
              <a:extLst>
                <a:ext uri="{FF2B5EF4-FFF2-40B4-BE49-F238E27FC236}">
                  <a16:creationId xmlns:a16="http://schemas.microsoft.com/office/drawing/2014/main" id="{6C6EE6FD-2A4D-452A-A365-725B4F8BD23D}"/>
                </a:ext>
              </a:extLst>
            </p:cNvPr>
            <p:cNvSpPr/>
            <p:nvPr/>
          </p:nvSpPr>
          <p:spPr>
            <a:xfrm>
              <a:off x="7647803" y="1367983"/>
              <a:ext cx="1404806" cy="3344503"/>
            </a:xfrm>
            <a:prstGeom prst="rect">
              <a:avLst/>
            </a:prstGeom>
            <a:ln w="12700">
              <a:miter lim="400000"/>
            </a:ln>
            <a:extLst>
              <a:ext uri="{C572A759-6A51-4108-AA02-DFA0A04FC94B}">
                <ma14:wrappingTextBoxFlag xmlns:ma14="http://schemas.microsoft.com/office/mac/drawingml/2011/main" xmlns="" val="1"/>
              </a:ext>
            </a:extLst>
          </p:spPr>
          <p:txBody>
            <a:bodyPr wrap="square" tIns="91439" bIns="91439">
              <a:spAutoFit/>
            </a:bodyPr>
            <a:lstStyle/>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When I’m tired, early in the morning</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When my brain is full! I will be extra quiet if my brain is full.</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endParaRPr sz="1400" dirty="0">
                <a:solidFill>
                  <a:prstClr val="black"/>
                </a:solidFill>
                <a:latin typeface="Arial" panose="020B0604020202020204" pitchFamily="34" charset="0"/>
                <a:ea typeface="Times New Roman"/>
                <a:cs typeface="Arial" panose="020B0604020202020204" pitchFamily="34" charset="0"/>
                <a:sym typeface="Times New Roman"/>
              </a:endParaRPr>
            </a:p>
            <a:p>
              <a:pPr indent="74612" defTabSz="457200">
                <a:spcBef>
                  <a:spcPts val="400"/>
                </a:spcBef>
                <a:defRPr/>
              </a:pPr>
              <a:r>
                <a:rPr sz="1400" dirty="0">
                  <a:solidFill>
                    <a:prstClr val="black"/>
                  </a:solidFill>
                  <a:latin typeface="Arial" panose="020B0604020202020204" pitchFamily="34" charset="0"/>
                  <a:ea typeface="Calibri"/>
                  <a:cs typeface="Arial" panose="020B0604020202020204" pitchFamily="34" charset="0"/>
                  <a:sym typeface="Calibri"/>
                </a:rPr>
                <a:t> </a:t>
              </a:r>
            </a:p>
          </p:txBody>
        </p:sp>
      </p:grpSp>
    </p:spTree>
    <p:extLst>
      <p:ext uri="{BB962C8B-B14F-4D97-AF65-F5344CB8AC3E}">
        <p14:creationId xmlns:p14="http://schemas.microsoft.com/office/powerpoint/2010/main" val="36549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545584" y="551931"/>
            <a:ext cx="8756073" cy="611649"/>
          </a:xfrm>
        </p:spPr>
        <p:txBody>
          <a:bodyPr/>
          <a:lstStyle/>
          <a:p>
            <a:r>
              <a:rPr lang="en-GB" b="1" dirty="0"/>
              <a:t>Developing person centred outcomes</a:t>
            </a:r>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
        <p:nvSpPr>
          <p:cNvPr id="2" name="TextBox 1">
            <a:extLst>
              <a:ext uri="{FF2B5EF4-FFF2-40B4-BE49-F238E27FC236}">
                <a16:creationId xmlns:a16="http://schemas.microsoft.com/office/drawing/2014/main" id="{FBC92AB0-AA6E-4467-AF59-2A5CA9295939}"/>
              </a:ext>
            </a:extLst>
          </p:cNvPr>
          <p:cNvSpPr txBox="1"/>
          <p:nvPr/>
        </p:nvSpPr>
        <p:spPr>
          <a:xfrm>
            <a:off x="661139" y="1163580"/>
            <a:ext cx="10298243" cy="5909310"/>
          </a:xfrm>
          <a:prstGeom prst="rect">
            <a:avLst/>
          </a:prstGeom>
          <a:noFill/>
        </p:spPr>
        <p:txBody>
          <a:bodyPr wrap="square" rtlCol="0">
            <a:spAutoFit/>
          </a:bodyPr>
          <a:lstStyle/>
          <a:p>
            <a:r>
              <a:rPr lang="en-US" altLang="en-US" sz="2000" dirty="0">
                <a:solidFill>
                  <a:prstClr val="black"/>
                </a:solidFill>
                <a:latin typeface="Arial" charset="0"/>
                <a:ea typeface="Arial" charset="0"/>
                <a:cs typeface="Arial" charset="0"/>
              </a:rPr>
              <a:t>There are three common mistakes we make when developing outcomes….</a:t>
            </a: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r>
              <a:rPr lang="en-US" altLang="en-US" sz="2000" b="1" dirty="0">
                <a:solidFill>
                  <a:prstClr val="black"/>
                </a:solidFill>
                <a:latin typeface="Arial" charset="0"/>
                <a:ea typeface="Arial" charset="0"/>
                <a:cs typeface="Arial" charset="0"/>
              </a:rPr>
              <a:t>				</a:t>
            </a:r>
            <a:endParaRPr lang="en-US" altLang="en-US" sz="2000" dirty="0">
              <a:solidFill>
                <a:prstClr val="black"/>
              </a:solidFill>
              <a:latin typeface="Arial" charset="0"/>
              <a:ea typeface="Arial" charset="0"/>
              <a:cs typeface="Arial" charset="0"/>
            </a:endParaRPr>
          </a:p>
          <a:p>
            <a:br>
              <a:rPr lang="en-GB" altLang="en-US" sz="2000" b="1" dirty="0">
                <a:latin typeface="Arial" charset="0"/>
                <a:ea typeface="Arial" charset="0"/>
                <a:cs typeface="Arial" charset="0"/>
              </a:rPr>
            </a:br>
            <a:br>
              <a:rPr lang="en-GB" altLang="en-US" sz="2000" b="1" dirty="0">
                <a:latin typeface="Arial" charset="0"/>
                <a:ea typeface="Arial" charset="0"/>
                <a:cs typeface="Arial" charset="0"/>
              </a:rPr>
            </a:br>
            <a:br>
              <a:rPr lang="en-GB" altLang="en-US" sz="2000" b="1" dirty="0">
                <a:latin typeface="Arial" charset="0"/>
                <a:ea typeface="Arial" charset="0"/>
                <a:cs typeface="Arial" charset="0"/>
              </a:rPr>
            </a:br>
            <a:endParaRPr lang="en-US" altLang="en-US" sz="2000" dirty="0">
              <a:solidFill>
                <a:prstClr val="black"/>
              </a:solidFill>
              <a:latin typeface="Arial" charset="0"/>
              <a:ea typeface="Arial" charset="0"/>
              <a:cs typeface="Arial" charset="0"/>
            </a:endParaRPr>
          </a:p>
          <a:p>
            <a:r>
              <a:rPr lang="en-US" altLang="en-US" sz="2000" dirty="0">
                <a:solidFill>
                  <a:prstClr val="black"/>
                </a:solidFill>
                <a:latin typeface="Arial" charset="0"/>
                <a:ea typeface="Arial" charset="0"/>
                <a:cs typeface="Arial" charset="0"/>
              </a:rPr>
              <a:t> </a:t>
            </a: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pPr marL="342900" indent="-342900">
              <a:buFont typeface="Arial" panose="020B0604020202020204" pitchFamily="34" charset="0"/>
              <a:buChar char="•"/>
            </a:pPr>
            <a:endParaRPr lang="en-US" altLang="en-US" sz="2000" dirty="0">
              <a:solidFill>
                <a:prstClr val="black"/>
              </a:solidFill>
              <a:latin typeface="Arial" charset="0"/>
              <a:ea typeface="Arial" charset="0"/>
              <a:cs typeface="Arial" charset="0"/>
            </a:endParaRPr>
          </a:p>
          <a:p>
            <a:endParaRPr lang="en-GB" dirty="0"/>
          </a:p>
        </p:txBody>
      </p:sp>
      <p:pic>
        <p:nvPicPr>
          <p:cNvPr id="9" name="Picture 2" descr="ME_513_SolveYourProblems.png">
            <a:extLst>
              <a:ext uri="{FF2B5EF4-FFF2-40B4-BE49-F238E27FC236}">
                <a16:creationId xmlns:a16="http://schemas.microsoft.com/office/drawing/2014/main" id="{DD1416B4-7C77-458E-BCD1-C9EA7191C0F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5045" y="2203795"/>
            <a:ext cx="5143500" cy="122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902D8EE0-200B-4F12-9136-C1548D22FCEA}"/>
              </a:ext>
            </a:extLst>
          </p:cNvPr>
          <p:cNvGrpSpPr/>
          <p:nvPr/>
        </p:nvGrpSpPr>
        <p:grpSpPr>
          <a:xfrm>
            <a:off x="457440" y="3037437"/>
            <a:ext cx="5002856" cy="3296003"/>
            <a:chOff x="3524251" y="2743200"/>
            <a:chExt cx="4545207" cy="2614614"/>
          </a:xfrm>
        </p:grpSpPr>
        <p:pic>
          <p:nvPicPr>
            <p:cNvPr id="7" name="Picture 6" descr="miss_the_target_1600_clr.png">
              <a:extLst>
                <a:ext uri="{FF2B5EF4-FFF2-40B4-BE49-F238E27FC236}">
                  <a16:creationId xmlns:a16="http://schemas.microsoft.com/office/drawing/2014/main" id="{1663C02D-8645-4723-8342-936ABCD8061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24251" y="2743200"/>
              <a:ext cx="3486152" cy="261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FF7ADBC-484C-41F8-8A13-A9F87F8ED86F}"/>
                </a:ext>
              </a:extLst>
            </p:cNvPr>
            <p:cNvSpPr txBox="1">
              <a:spLocks noChangeArrowheads="1"/>
            </p:cNvSpPr>
            <p:nvPr/>
          </p:nvSpPr>
          <p:spPr bwMode="auto">
            <a:xfrm>
              <a:off x="4717258" y="4831857"/>
              <a:ext cx="33522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defTabSz="342900">
                <a:lnSpc>
                  <a:spcPct val="100000"/>
                </a:lnSpc>
                <a:spcBef>
                  <a:spcPct val="0"/>
                </a:spcBef>
                <a:buNone/>
              </a:pPr>
              <a:r>
                <a:rPr lang="en-US" altLang="en-US" sz="2025" dirty="0">
                  <a:solidFill>
                    <a:prstClr val="black"/>
                  </a:solidFill>
                  <a:latin typeface="Arial" charset="0"/>
                  <a:ea typeface="Arial" charset="0"/>
                  <a:cs typeface="Arial" charset="0"/>
                </a:rPr>
                <a:t>…</a:t>
              </a:r>
              <a:r>
                <a:rPr lang="en-US" altLang="en-US" sz="2000" dirty="0">
                  <a:solidFill>
                    <a:prstClr val="black"/>
                  </a:solidFill>
                  <a:latin typeface="Arial" charset="0"/>
                  <a:ea typeface="Arial" charset="0"/>
                  <a:cs typeface="Arial" charset="0"/>
                </a:rPr>
                <a:t>not being specific enough</a:t>
              </a:r>
            </a:p>
          </p:txBody>
        </p:sp>
      </p:grpSp>
      <p:grpSp>
        <p:nvGrpSpPr>
          <p:cNvPr id="10" name="Group 9">
            <a:extLst>
              <a:ext uri="{FF2B5EF4-FFF2-40B4-BE49-F238E27FC236}">
                <a16:creationId xmlns:a16="http://schemas.microsoft.com/office/drawing/2014/main" id="{C38D9D34-3617-42DF-9A1F-7468D028A931}"/>
              </a:ext>
            </a:extLst>
          </p:cNvPr>
          <p:cNvGrpSpPr/>
          <p:nvPr/>
        </p:nvGrpSpPr>
        <p:grpSpPr>
          <a:xfrm>
            <a:off x="6486980" y="4089318"/>
            <a:ext cx="4472402" cy="2602847"/>
            <a:chOff x="3607296" y="1785939"/>
            <a:chExt cx="5060454" cy="3571875"/>
          </a:xfrm>
        </p:grpSpPr>
        <p:pic>
          <p:nvPicPr>
            <p:cNvPr id="11" name="Picture 10">
              <a:extLst>
                <a:ext uri="{FF2B5EF4-FFF2-40B4-BE49-F238E27FC236}">
                  <a16:creationId xmlns:a16="http://schemas.microsoft.com/office/drawing/2014/main" id="{D9B8429E-8A29-4B22-A206-6EA67E2F86E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07296" y="1785939"/>
              <a:ext cx="5060454"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a:extLst>
                <a:ext uri="{FF2B5EF4-FFF2-40B4-BE49-F238E27FC236}">
                  <a16:creationId xmlns:a16="http://schemas.microsoft.com/office/drawing/2014/main" id="{DC5FD051-CB06-4DA2-9691-459898FD9D97}"/>
                </a:ext>
              </a:extLst>
            </p:cNvPr>
            <p:cNvSpPr txBox="1">
              <a:spLocks noChangeArrowheads="1"/>
            </p:cNvSpPr>
            <p:nvPr/>
          </p:nvSpPr>
          <p:spPr bwMode="auto">
            <a:xfrm>
              <a:off x="5207496" y="1791296"/>
              <a:ext cx="3460254" cy="114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defTabSz="342900">
                <a:lnSpc>
                  <a:spcPct val="100000"/>
                </a:lnSpc>
                <a:spcBef>
                  <a:spcPct val="0"/>
                </a:spcBef>
                <a:buNone/>
              </a:pPr>
              <a:r>
                <a:rPr lang="en-US" altLang="en-US" sz="2000" dirty="0">
                  <a:solidFill>
                    <a:prstClr val="black"/>
                  </a:solidFill>
                  <a:latin typeface="Arial" charset="0"/>
                  <a:ea typeface="Arial" charset="0"/>
                  <a:cs typeface="Arial" charset="0"/>
                </a:rPr>
                <a:t>Not linking up the outcome with what matters to the person </a:t>
              </a:r>
            </a:p>
          </p:txBody>
        </p:sp>
      </p:grpSp>
      <p:sp>
        <p:nvSpPr>
          <p:cNvPr id="5" name="Rectangle 4">
            <a:extLst>
              <a:ext uri="{FF2B5EF4-FFF2-40B4-BE49-F238E27FC236}">
                <a16:creationId xmlns:a16="http://schemas.microsoft.com/office/drawing/2014/main" id="{C3A865F1-4E33-4F3E-856B-007900ED45FE}"/>
              </a:ext>
            </a:extLst>
          </p:cNvPr>
          <p:cNvSpPr/>
          <p:nvPr/>
        </p:nvSpPr>
        <p:spPr>
          <a:xfrm>
            <a:off x="1426371" y="1780403"/>
            <a:ext cx="4378122" cy="369332"/>
          </a:xfrm>
          <a:prstGeom prst="rect">
            <a:avLst/>
          </a:prstGeom>
        </p:spPr>
        <p:txBody>
          <a:bodyPr wrap="none">
            <a:spAutoFit/>
          </a:bodyPr>
          <a:lstStyle/>
          <a:p>
            <a:r>
              <a:rPr lang="en-US" altLang="en-US" dirty="0">
                <a:solidFill>
                  <a:prstClr val="black"/>
                </a:solidFill>
                <a:latin typeface="Arial" charset="0"/>
                <a:ea typeface="Arial" charset="0"/>
                <a:cs typeface="Arial" charset="0"/>
              </a:rPr>
              <a:t>…embedding the solution in the outcome</a:t>
            </a:r>
          </a:p>
        </p:txBody>
      </p:sp>
    </p:spTree>
    <p:extLst>
      <p:ext uri="{BB962C8B-B14F-4D97-AF65-F5344CB8AC3E}">
        <p14:creationId xmlns:p14="http://schemas.microsoft.com/office/powerpoint/2010/main" val="5080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
        <p:nvSpPr>
          <p:cNvPr id="2" name="TextBox 1">
            <a:extLst>
              <a:ext uri="{FF2B5EF4-FFF2-40B4-BE49-F238E27FC236}">
                <a16:creationId xmlns:a16="http://schemas.microsoft.com/office/drawing/2014/main" id="{FBC92AB0-AA6E-4467-AF59-2A5CA9295939}"/>
              </a:ext>
            </a:extLst>
          </p:cNvPr>
          <p:cNvSpPr txBox="1"/>
          <p:nvPr/>
        </p:nvSpPr>
        <p:spPr>
          <a:xfrm>
            <a:off x="861335" y="4002590"/>
            <a:ext cx="10432829" cy="2312493"/>
          </a:xfrm>
          <a:prstGeom prst="rect">
            <a:avLst/>
          </a:prstGeom>
          <a:noFill/>
        </p:spPr>
        <p:txBody>
          <a:bodyPr wrap="square" rtlCol="0">
            <a:spAutoFit/>
          </a:bodyPr>
          <a:lstStyle/>
          <a:p>
            <a:pPr>
              <a:lnSpc>
                <a:spcPct val="80000"/>
              </a:lnSpc>
            </a:pPr>
            <a:r>
              <a:rPr lang="en-GB" altLang="en-US" sz="2000" dirty="0">
                <a:latin typeface="Arial" panose="020B0604020202020204" pitchFamily="34" charset="0"/>
                <a:ea typeface="Arial" charset="0"/>
                <a:cs typeface="Arial" panose="020B0604020202020204" pitchFamily="34" charset="0"/>
              </a:rPr>
              <a:t>Questions to test if something is an outcome or a solution</a:t>
            </a:r>
            <a:r>
              <a:rPr lang="mr-IN" altLang="en-US" sz="2000" dirty="0">
                <a:latin typeface="Arial" panose="020B0604020202020204" pitchFamily="34" charset="0"/>
                <a:ea typeface="Arial" charset="0"/>
                <a:cs typeface="Arial" charset="0"/>
              </a:rPr>
              <a:t>…</a:t>
            </a:r>
            <a:endParaRPr lang="en-GB" altLang="en-US" sz="2000" dirty="0">
              <a:latin typeface="Arial" panose="020B0604020202020204" pitchFamily="34" charset="0"/>
              <a:ea typeface="Arial" charset="0"/>
              <a:cs typeface="Arial" panose="020B0604020202020204" pitchFamily="34" charset="0"/>
            </a:endParaRPr>
          </a:p>
          <a:p>
            <a:pPr>
              <a:lnSpc>
                <a:spcPct val="80000"/>
              </a:lnSpc>
            </a:pPr>
            <a:endParaRPr lang="en-GB" altLang="en-US" sz="2000" dirty="0">
              <a:latin typeface="Arial" panose="020B0604020202020204" pitchFamily="34" charset="0"/>
              <a:ea typeface="Arial" charset="0"/>
              <a:cs typeface="Arial" charset="0"/>
            </a:endParaRPr>
          </a:p>
          <a:p>
            <a:pPr>
              <a:lnSpc>
                <a:spcPct val="80000"/>
              </a:lnSpc>
            </a:pPr>
            <a:r>
              <a:rPr lang="en-GB" altLang="en-US" sz="2000" dirty="0">
                <a:latin typeface="Arial" panose="020B0604020202020204" pitchFamily="34" charset="0"/>
                <a:ea typeface="Arial" charset="0"/>
                <a:cs typeface="Arial" panose="020B0604020202020204" pitchFamily="34" charset="0"/>
              </a:rPr>
              <a:t>If you got your outcome…what would it…..</a:t>
            </a:r>
          </a:p>
          <a:p>
            <a:pPr>
              <a:lnSpc>
                <a:spcPct val="80000"/>
              </a:lnSpc>
            </a:pPr>
            <a:endParaRPr lang="en-GB" altLang="en-US" sz="2000" dirty="0">
              <a:latin typeface="Arial" panose="020B0604020202020204" pitchFamily="34" charset="0"/>
              <a:ea typeface="Arial" charset="0"/>
              <a:cs typeface="Arial" panose="020B0604020202020204" pitchFamily="34" charset="0"/>
            </a:endParaRPr>
          </a:p>
          <a:p>
            <a:pPr lvl="1">
              <a:lnSpc>
                <a:spcPct val="80000"/>
              </a:lnSpc>
              <a:buFont typeface="Wingdings" charset="2"/>
              <a:buChar char="ü"/>
            </a:pPr>
            <a:r>
              <a:rPr lang="en-GB" altLang="en-US" sz="2000" dirty="0">
                <a:solidFill>
                  <a:schemeClr val="accent1"/>
                </a:solidFill>
                <a:latin typeface="Arial" panose="020B0604020202020204" pitchFamily="34" charset="0"/>
                <a:ea typeface="Arial" charset="0"/>
                <a:cs typeface="Arial" panose="020B0604020202020204" pitchFamily="34" charset="0"/>
              </a:rPr>
              <a:t>Give you?</a:t>
            </a:r>
          </a:p>
          <a:p>
            <a:pPr lvl="1">
              <a:lnSpc>
                <a:spcPct val="80000"/>
              </a:lnSpc>
              <a:buFont typeface="Wingdings" charset="2"/>
              <a:buChar char="ü"/>
            </a:pPr>
            <a:r>
              <a:rPr lang="en-GB" altLang="en-US" sz="2000" dirty="0">
                <a:solidFill>
                  <a:schemeClr val="accent1"/>
                </a:solidFill>
                <a:latin typeface="Arial" panose="020B0604020202020204" pitchFamily="34" charset="0"/>
                <a:ea typeface="Arial" charset="0"/>
                <a:cs typeface="Arial" panose="020B0604020202020204" pitchFamily="34" charset="0"/>
              </a:rPr>
              <a:t>Do for you?</a:t>
            </a:r>
          </a:p>
          <a:p>
            <a:pPr lvl="1">
              <a:lnSpc>
                <a:spcPct val="80000"/>
              </a:lnSpc>
              <a:buFont typeface="Wingdings" charset="2"/>
              <a:buChar char="ü"/>
            </a:pPr>
            <a:r>
              <a:rPr lang="en-GB" altLang="en-US" sz="2000" dirty="0">
                <a:solidFill>
                  <a:schemeClr val="accent1"/>
                </a:solidFill>
                <a:latin typeface="Arial" panose="020B0604020202020204" pitchFamily="34" charset="0"/>
                <a:ea typeface="Arial" charset="0"/>
                <a:cs typeface="Arial" panose="020B0604020202020204" pitchFamily="34" charset="0"/>
              </a:rPr>
              <a:t>Make possible for you?</a:t>
            </a:r>
          </a:p>
          <a:p>
            <a:pPr>
              <a:lnSpc>
                <a:spcPct val="80000"/>
              </a:lnSpc>
            </a:pPr>
            <a:endParaRPr lang="en-GB" altLang="en-US" sz="2000" dirty="0">
              <a:latin typeface="Arial" panose="020B0604020202020204" pitchFamily="34" charset="0"/>
              <a:ea typeface="Arial" charset="0"/>
              <a:cs typeface="Arial" panose="020B0604020202020204" pitchFamily="34" charset="0"/>
            </a:endParaRPr>
          </a:p>
          <a:p>
            <a:pPr>
              <a:lnSpc>
                <a:spcPct val="80000"/>
              </a:lnSpc>
            </a:pPr>
            <a:r>
              <a:rPr lang="en-GB" altLang="en-US" sz="2000" dirty="0">
                <a:latin typeface="Arial" panose="020B0604020202020204" pitchFamily="34" charset="0"/>
                <a:ea typeface="Arial" charset="0"/>
                <a:cs typeface="Arial" panose="020B0604020202020204" pitchFamily="34" charset="0"/>
              </a:rPr>
              <a:t>You can repeat these questions if you need to until you get to the outcome.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2F386951-44B8-4E83-86E0-E54A2D208600}"/>
              </a:ext>
            </a:extLst>
          </p:cNvPr>
          <p:cNvSpPr txBox="1">
            <a:spLocks/>
          </p:cNvSpPr>
          <p:nvPr/>
        </p:nvSpPr>
        <p:spPr bwMode="auto">
          <a:xfrm>
            <a:off x="614921" y="854465"/>
            <a:ext cx="10432830" cy="6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600" b="0" kern="1200">
                <a:solidFill>
                  <a:srgbClr val="005EB8"/>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a:lstStyle>
          <a:p>
            <a:r>
              <a:rPr lang="en-GB" altLang="en-US" dirty="0">
                <a:ea typeface="Arial" charset="0"/>
                <a:cs typeface="Arial" charset="0"/>
              </a:rPr>
              <a:t>Working with embedded solutions</a:t>
            </a:r>
            <a:endParaRPr lang="en-GB" dirty="0"/>
          </a:p>
        </p:txBody>
      </p:sp>
      <p:sp>
        <p:nvSpPr>
          <p:cNvPr id="11" name="TextBox 10">
            <a:extLst>
              <a:ext uri="{FF2B5EF4-FFF2-40B4-BE49-F238E27FC236}">
                <a16:creationId xmlns:a16="http://schemas.microsoft.com/office/drawing/2014/main" id="{CEBA73DD-E886-4D66-9B5A-77D78AB5CD2A}"/>
              </a:ext>
            </a:extLst>
          </p:cNvPr>
          <p:cNvSpPr txBox="1"/>
          <p:nvPr/>
        </p:nvSpPr>
        <p:spPr>
          <a:xfrm>
            <a:off x="790832" y="1581665"/>
            <a:ext cx="10432830"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solution:</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Is the resource you need to achieve your outcome.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It can be an item or an activity.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It can have a cost associated with it, or be free.</a:t>
            </a:r>
          </a:p>
          <a:p>
            <a:endParaRPr lang="en-GB" sz="2000" dirty="0">
              <a:latin typeface="Arial" panose="020B0604020202020204" pitchFamily="34" charset="0"/>
              <a:cs typeface="Arial" panose="020B0604020202020204" pitchFamily="34" charset="0"/>
            </a:endParaRPr>
          </a:p>
          <a:p>
            <a:r>
              <a:rPr lang="en-GB" altLang="en-US" sz="2000" dirty="0">
                <a:solidFill>
                  <a:srgbClr val="0070C0"/>
                </a:solidFill>
                <a:latin typeface="Arial" panose="020B0604020202020204" pitchFamily="34" charset="0"/>
                <a:ea typeface="ＭＳ Ｐゴシック" charset="-128"/>
                <a:cs typeface="Arial" panose="020B0604020202020204" pitchFamily="34" charset="0"/>
              </a:rPr>
              <a:t>The outcome is the WHAT, the solution is the HOW.</a:t>
            </a:r>
            <a:endParaRPr lang="en-GB"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4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altLang="en-US" dirty="0">
                <a:ea typeface="Arial" charset="0"/>
                <a:cs typeface="Arial" charset="0"/>
              </a:rPr>
              <a:t>Example</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
        <p:nvSpPr>
          <p:cNvPr id="2" name="TextBox 1">
            <a:extLst>
              <a:ext uri="{FF2B5EF4-FFF2-40B4-BE49-F238E27FC236}">
                <a16:creationId xmlns:a16="http://schemas.microsoft.com/office/drawing/2014/main" id="{FBC92AB0-AA6E-4467-AF59-2A5CA9295939}"/>
              </a:ext>
            </a:extLst>
          </p:cNvPr>
          <p:cNvSpPr txBox="1"/>
          <p:nvPr/>
        </p:nvSpPr>
        <p:spPr>
          <a:xfrm>
            <a:off x="614921" y="1780904"/>
            <a:ext cx="10521590" cy="1631216"/>
          </a:xfrm>
          <a:prstGeom prst="rect">
            <a:avLst/>
          </a:prstGeom>
          <a:noFill/>
        </p:spPr>
        <p:txBody>
          <a:bodyPr wrap="square" rtlCol="0">
            <a:spAutoFit/>
          </a:bodyPr>
          <a:lstStyle/>
          <a:p>
            <a:pPr defTabSz="342900">
              <a:spcBef>
                <a:spcPct val="0"/>
              </a:spcBef>
            </a:pPr>
            <a:r>
              <a:rPr lang="en-US" altLang="en-US" sz="2000" dirty="0">
                <a:solidFill>
                  <a:prstClr val="black"/>
                </a:solidFill>
                <a:latin typeface="Arial" panose="020B0604020202020204" pitchFamily="34" charset="0"/>
                <a:ea typeface="ＭＳ Ｐゴシック" charset="-128"/>
                <a:cs typeface="Arial" panose="020B0604020202020204" pitchFamily="34" charset="0"/>
              </a:rPr>
              <a:t>Ron is recovering from mouth cancer and one of the things that isn’t working for him as that his speech can be difficult to understand. His daughter is getting married next year and he really wants to play his part in the wedding.</a:t>
            </a:r>
          </a:p>
          <a:p>
            <a:pPr defTabSz="342900">
              <a:spcBef>
                <a:spcPct val="0"/>
              </a:spcBef>
            </a:pPr>
            <a:endParaRPr lang="en-US" altLang="en-US" sz="2000" dirty="0">
              <a:solidFill>
                <a:prstClr val="black"/>
              </a:solidFill>
              <a:latin typeface="Arial" panose="020B0604020202020204" pitchFamily="34" charset="0"/>
              <a:ea typeface="ＭＳ Ｐゴシック" charset="-128"/>
              <a:cs typeface="Arial" panose="020B0604020202020204" pitchFamily="34" charset="0"/>
            </a:endParaRPr>
          </a:p>
          <a:p>
            <a:pPr defTabSz="342900">
              <a:spcBef>
                <a:spcPct val="0"/>
              </a:spcBef>
            </a:pPr>
            <a:r>
              <a:rPr lang="en-US" altLang="en-US" sz="2000" dirty="0">
                <a:solidFill>
                  <a:prstClr val="black"/>
                </a:solidFill>
                <a:latin typeface="Arial" panose="020B0604020202020204" pitchFamily="34" charset="0"/>
                <a:ea typeface="ＭＳ Ｐゴシック" charset="-128"/>
                <a:cs typeface="Arial" panose="020B0604020202020204" pitchFamily="34" charset="0"/>
              </a:rPr>
              <a:t>Suggested outcome: 3 hours of speech and language therapy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ACD2B28-49CD-4A1B-BC0B-07AE46952E8B}"/>
              </a:ext>
            </a:extLst>
          </p:cNvPr>
          <p:cNvSpPr txBox="1"/>
          <p:nvPr/>
        </p:nvSpPr>
        <p:spPr>
          <a:xfrm>
            <a:off x="614921" y="3640405"/>
            <a:ext cx="10350196" cy="2312493"/>
          </a:xfrm>
          <a:prstGeom prst="rect">
            <a:avLst/>
          </a:prstGeom>
          <a:noFill/>
        </p:spPr>
        <p:txBody>
          <a:bodyPr wrap="square" rtlCol="0">
            <a:spAutoFit/>
          </a:bodyPr>
          <a:lstStyle/>
          <a:p>
            <a:pPr>
              <a:lnSpc>
                <a:spcPct val="80000"/>
              </a:lnSpc>
            </a:pPr>
            <a:r>
              <a:rPr lang="en-GB" altLang="en-US" sz="2000" dirty="0">
                <a:latin typeface="Arial" panose="020B0604020202020204" pitchFamily="34" charset="0"/>
                <a:ea typeface="Arial" charset="0"/>
                <a:cs typeface="Arial" panose="020B0604020202020204" pitchFamily="34" charset="0"/>
              </a:rPr>
              <a:t>What would that…..</a:t>
            </a:r>
          </a:p>
          <a:p>
            <a:pPr>
              <a:lnSpc>
                <a:spcPct val="80000"/>
              </a:lnSpc>
            </a:pPr>
            <a:endParaRPr lang="en-GB" altLang="en-US" sz="2000" dirty="0">
              <a:latin typeface="Arial" panose="020B0604020202020204" pitchFamily="34" charset="0"/>
              <a:ea typeface="Arial" charset="0"/>
              <a:cs typeface="Arial" panose="020B0604020202020204" pitchFamily="34" charset="0"/>
            </a:endParaRPr>
          </a:p>
          <a:p>
            <a:pPr lvl="1">
              <a:lnSpc>
                <a:spcPct val="80000"/>
              </a:lnSpc>
              <a:buFont typeface="Wingdings" charset="2"/>
              <a:buChar char="ü"/>
            </a:pPr>
            <a:r>
              <a:rPr lang="en-GB" altLang="en-US" sz="2000" dirty="0">
                <a:solidFill>
                  <a:schemeClr val="accent1"/>
                </a:solidFill>
                <a:latin typeface="Arial" panose="020B0604020202020204" pitchFamily="34" charset="0"/>
                <a:ea typeface="Arial" charset="0"/>
                <a:cs typeface="Arial" panose="020B0604020202020204" pitchFamily="34" charset="0"/>
              </a:rPr>
              <a:t>Give you?</a:t>
            </a:r>
          </a:p>
          <a:p>
            <a:pPr lvl="1">
              <a:lnSpc>
                <a:spcPct val="80000"/>
              </a:lnSpc>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Time with a speech therapist.</a:t>
            </a:r>
          </a:p>
          <a:p>
            <a:pPr lvl="1">
              <a:lnSpc>
                <a:spcPct val="80000"/>
              </a:lnSpc>
              <a:buFont typeface="Wingdings" charset="2"/>
              <a:buChar char="ü"/>
            </a:pPr>
            <a:r>
              <a:rPr lang="en-GB" altLang="en-US" sz="2000" dirty="0">
                <a:solidFill>
                  <a:schemeClr val="accent1"/>
                </a:solidFill>
                <a:latin typeface="Arial" panose="020B0604020202020204" pitchFamily="34" charset="0"/>
                <a:ea typeface="Arial" charset="0"/>
                <a:cs typeface="Arial" panose="020B0604020202020204" pitchFamily="34" charset="0"/>
              </a:rPr>
              <a:t>Do for you?</a:t>
            </a:r>
          </a:p>
          <a:p>
            <a:pPr lvl="1">
              <a:lnSpc>
                <a:spcPct val="80000"/>
              </a:lnSpc>
            </a:pPr>
            <a:r>
              <a:rPr lang="en-GB" altLang="en-US" sz="2000" dirty="0">
                <a:solidFill>
                  <a:srgbClr val="000000"/>
                </a:solidFill>
                <a:latin typeface="Arial" panose="020B0604020202020204" pitchFamily="34" charset="0"/>
                <a:ea typeface="ＭＳ Ｐゴシック" charset="-128"/>
                <a:cs typeface="Arial" panose="020B0604020202020204" pitchFamily="34" charset="0"/>
              </a:rPr>
              <a:t>Help me be more easily understood by my family and friends.</a:t>
            </a:r>
          </a:p>
          <a:p>
            <a:pPr lvl="1">
              <a:lnSpc>
                <a:spcPct val="80000"/>
              </a:lnSpc>
              <a:buFont typeface="Wingdings" charset="2"/>
              <a:buChar char="ü"/>
            </a:pPr>
            <a:r>
              <a:rPr lang="en-GB" altLang="en-US" sz="2000" dirty="0">
                <a:solidFill>
                  <a:schemeClr val="accent1"/>
                </a:solidFill>
                <a:latin typeface="Arial" panose="020B0604020202020204" pitchFamily="34" charset="0"/>
                <a:ea typeface="Arial" charset="0"/>
                <a:cs typeface="Arial" panose="020B0604020202020204" pitchFamily="34" charset="0"/>
              </a:rPr>
              <a:t>Make possible for you?</a:t>
            </a:r>
          </a:p>
          <a:p>
            <a:pPr lvl="1">
              <a:lnSpc>
                <a:spcPct val="80000"/>
              </a:lnSpc>
            </a:pPr>
            <a:r>
              <a:rPr lang="en-GB" altLang="en-US" sz="2000" dirty="0">
                <a:solidFill>
                  <a:srgbClr val="000000"/>
                </a:solidFill>
                <a:latin typeface="Arial" panose="020B0604020202020204" pitchFamily="34" charset="0"/>
                <a:ea typeface="ＭＳ Ｐゴシック" charset="-128"/>
                <a:cs typeface="Arial" panose="020B0604020202020204" pitchFamily="34" charset="0"/>
              </a:rPr>
              <a:t>Feel more comfortable around other people. Be able to take part more confidently at my daughter’s wedding.</a:t>
            </a:r>
            <a:endParaRPr lang="en-GB" dirty="0"/>
          </a:p>
        </p:txBody>
      </p:sp>
    </p:spTree>
    <p:extLst>
      <p:ext uri="{BB962C8B-B14F-4D97-AF65-F5344CB8AC3E}">
        <p14:creationId xmlns:p14="http://schemas.microsoft.com/office/powerpoint/2010/main" val="21286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altLang="en-US" dirty="0">
                <a:ea typeface="Arial" charset="0"/>
                <a:cs typeface="Arial" charset="0"/>
              </a:rPr>
              <a:t>Example continued</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
        <p:nvSpPr>
          <p:cNvPr id="6" name="TextBox 5">
            <a:extLst>
              <a:ext uri="{FF2B5EF4-FFF2-40B4-BE49-F238E27FC236}">
                <a16:creationId xmlns:a16="http://schemas.microsoft.com/office/drawing/2014/main" id="{857D9FDC-5E17-440D-BC0B-2FA0885D14EE}"/>
              </a:ext>
            </a:extLst>
          </p:cNvPr>
          <p:cNvSpPr txBox="1"/>
          <p:nvPr/>
        </p:nvSpPr>
        <p:spPr>
          <a:xfrm>
            <a:off x="614921" y="1885030"/>
            <a:ext cx="105215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What’s the real outcome?  </a:t>
            </a:r>
          </a:p>
          <a:p>
            <a:pPr marL="0" marR="0" lvl="0" indent="-457200" algn="l" defTabSz="914400" rtl="0" eaLnBrk="1" fontAlgn="auto" latinLnBrk="0" hangingPunct="1">
              <a:lnSpc>
                <a:spcPct val="100000"/>
              </a:lnSpc>
              <a:spcBef>
                <a:spcPct val="0"/>
              </a:spcBef>
              <a:spcAft>
                <a:spcPts val="0"/>
              </a:spcAft>
              <a:buClrTx/>
              <a:buSzTx/>
              <a:buFontTx/>
              <a:buNone/>
              <a:tabLst/>
              <a:defRPr/>
            </a:pPr>
            <a:r>
              <a:rPr kumimoji="0" lang="en-GB" altLang="en-US" sz="2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 am confident enough to share a 5 minute father of the bride speech at my daughter’s wedding next summer”.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6A19BE6-49AA-4B75-A21E-FCF5C3343BD4}"/>
              </a:ext>
            </a:extLst>
          </p:cNvPr>
          <p:cNvSpPr txBox="1"/>
          <p:nvPr/>
        </p:nvSpPr>
        <p:spPr>
          <a:xfrm>
            <a:off x="614921" y="3449476"/>
            <a:ext cx="10521590" cy="1938992"/>
          </a:xfrm>
          <a:prstGeom prst="rect">
            <a:avLst/>
          </a:prstGeom>
          <a:noFill/>
        </p:spPr>
        <p:txBody>
          <a:bodyPr wrap="square" rtlCol="0">
            <a:spAutoFit/>
          </a:bodyPr>
          <a:lstStyle/>
          <a:p>
            <a:pPr marL="142875" indent="-257175" defTabSz="342900">
              <a:spcBef>
                <a:spcPct val="0"/>
              </a:spcBef>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Possible solutions….</a:t>
            </a:r>
            <a:r>
              <a:rPr lang="en-GB" altLang="en-US" sz="2000" dirty="0">
                <a:solidFill>
                  <a:prstClr val="black"/>
                </a:solidFill>
                <a:latin typeface="Arial" panose="020B0604020202020204" pitchFamily="34" charset="0"/>
                <a:ea typeface="ＭＳ Ｐゴシック" charset="-128"/>
                <a:cs typeface="Arial" panose="020B0604020202020204" pitchFamily="34" charset="0"/>
              </a:rPr>
              <a:t> </a:t>
            </a:r>
          </a:p>
          <a:p>
            <a:pPr marL="228600" indent="-342900" defTabSz="342900">
              <a:spcBef>
                <a:spcPct val="0"/>
              </a:spcBef>
              <a:buFont typeface="Arial" panose="020B0604020202020204" pitchFamily="34" charset="0"/>
              <a:buChar char="•"/>
            </a:pPr>
            <a:r>
              <a:rPr lang="en-GB" altLang="en-US" sz="2000" dirty="0">
                <a:solidFill>
                  <a:prstClr val="black"/>
                </a:solidFill>
                <a:latin typeface="Arial" panose="020B0604020202020204" pitchFamily="34" charset="0"/>
                <a:ea typeface="ＭＳ Ｐゴシック" charset="-128"/>
                <a:cs typeface="Arial" panose="020B0604020202020204" pitchFamily="34" charset="0"/>
              </a:rPr>
              <a:t>Speech and language therapy.</a:t>
            </a:r>
          </a:p>
          <a:p>
            <a:pPr marL="228600" indent="-342900" defTabSz="342900">
              <a:spcBef>
                <a:spcPct val="0"/>
              </a:spcBef>
              <a:buFont typeface="Arial" panose="020B0604020202020204" pitchFamily="34" charset="0"/>
              <a:buChar char="•"/>
            </a:pPr>
            <a:r>
              <a:rPr lang="en-GB" altLang="en-US" sz="2000" dirty="0">
                <a:solidFill>
                  <a:prstClr val="black"/>
                </a:solidFill>
                <a:latin typeface="Arial" panose="020B0604020202020204" pitchFamily="34" charset="0"/>
                <a:ea typeface="ＭＳ Ｐゴシック" charset="-128"/>
                <a:cs typeface="Arial" panose="020B0604020202020204" pitchFamily="34" charset="0"/>
              </a:rPr>
              <a:t>Practise with his family.</a:t>
            </a:r>
          </a:p>
          <a:p>
            <a:pPr marL="228600" indent="-342900" defTabSz="342900">
              <a:spcBef>
                <a:spcPct val="0"/>
              </a:spcBef>
              <a:buFont typeface="Arial" panose="020B0604020202020204" pitchFamily="34" charset="0"/>
              <a:buChar char="•"/>
            </a:pPr>
            <a:r>
              <a:rPr lang="en-GB" altLang="en-US" sz="2000" dirty="0">
                <a:solidFill>
                  <a:prstClr val="black"/>
                </a:solidFill>
                <a:latin typeface="Arial" panose="020B0604020202020204" pitchFamily="34" charset="0"/>
                <a:ea typeface="ＭＳ Ｐゴシック" charset="-128"/>
                <a:cs typeface="Arial" panose="020B0604020202020204" pitchFamily="34" charset="0"/>
              </a:rPr>
              <a:t>Do exercises at home.</a:t>
            </a:r>
          </a:p>
          <a:p>
            <a:pPr marL="228600" indent="-342900" defTabSz="342900">
              <a:spcBef>
                <a:spcPct val="0"/>
              </a:spcBef>
              <a:buFont typeface="Arial" panose="020B0604020202020204" pitchFamily="34" charset="0"/>
              <a:buChar char="•"/>
            </a:pPr>
            <a:r>
              <a:rPr lang="en-GB" altLang="en-US" sz="2000" dirty="0">
                <a:solidFill>
                  <a:prstClr val="black"/>
                </a:solidFill>
                <a:latin typeface="Arial" panose="020B0604020202020204" pitchFamily="34" charset="0"/>
                <a:ea typeface="ＭＳ Ｐゴシック" charset="-128"/>
                <a:cs typeface="Arial" panose="020B0604020202020204" pitchFamily="34" charset="0"/>
              </a:rPr>
              <a:t>Make a film in advance.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189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0316899" cy="4187646"/>
          </a:xfrm>
        </p:spPr>
        <p:txBody>
          <a:bodyPr/>
          <a:lstStyle/>
          <a:p>
            <a:pPr marL="0" indent="0">
              <a:buNone/>
            </a:pPr>
            <a:r>
              <a:rPr lang="en-GB" sz="2000" b="1" dirty="0"/>
              <a:t>Aim</a:t>
            </a:r>
            <a:r>
              <a:rPr lang="en-GB" sz="2000" dirty="0"/>
              <a:t>: To demonstrate skills and behaviours which enable the process of Personalised Care and Support Planning (PCSP) to be initiated and conducted in a way that is person-centred and supportive of the person.  </a:t>
            </a:r>
          </a:p>
          <a:p>
            <a:pPr marL="0" indent="0">
              <a:buNone/>
            </a:pPr>
            <a:endParaRPr lang="en-GB" sz="2000" dirty="0"/>
          </a:p>
          <a:p>
            <a:pPr marL="0" indent="0">
              <a:buNone/>
            </a:pPr>
            <a:r>
              <a:rPr lang="en-GB" sz="2000" b="1" dirty="0"/>
              <a:t>Content</a:t>
            </a:r>
            <a:r>
              <a:rPr lang="en-GB" sz="2000" dirty="0"/>
              <a:t>:</a:t>
            </a:r>
          </a:p>
          <a:p>
            <a:r>
              <a:rPr lang="en-GB" sz="2000" dirty="0"/>
              <a:t>Understanding and sorting important ‘to’ and important ‘for’ as a framework for planning</a:t>
            </a:r>
          </a:p>
          <a:p>
            <a:r>
              <a:rPr lang="en-GB" sz="2000" dirty="0"/>
              <a:t>How do we find out what matters to the person and capture that in a record?</a:t>
            </a:r>
          </a:p>
          <a:p>
            <a:r>
              <a:rPr lang="en-GB" sz="2000" dirty="0"/>
              <a:t>Developing person centred outcomes</a:t>
            </a:r>
          </a:p>
          <a:p>
            <a:r>
              <a:rPr lang="en-GB" sz="2000" dirty="0"/>
              <a:t>Elements of personalised care which will support/ allow the tailoring of PCSP conversations</a:t>
            </a:r>
          </a:p>
          <a:p>
            <a:r>
              <a:rPr lang="en-GB" sz="2000" dirty="0"/>
              <a:t>Options when person does not have the capacity to partake in the care planning</a:t>
            </a:r>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Lesson 2</a:t>
            </a:r>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r>
              <a:rPr lang="en-US" dirty="0"/>
              <a:t>Lesson 2</a:t>
            </a:r>
          </a:p>
        </p:txBody>
      </p:sp>
    </p:spTree>
    <p:extLst>
      <p:ext uri="{BB962C8B-B14F-4D97-AF65-F5344CB8AC3E}">
        <p14:creationId xmlns:p14="http://schemas.microsoft.com/office/powerpoint/2010/main" val="4044260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Outcomes</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grpSp>
        <p:nvGrpSpPr>
          <p:cNvPr id="5" name="Group 4">
            <a:extLst>
              <a:ext uri="{FF2B5EF4-FFF2-40B4-BE49-F238E27FC236}">
                <a16:creationId xmlns:a16="http://schemas.microsoft.com/office/drawing/2014/main" id="{FED7A148-4FF4-4A86-AEF0-F90E70FB2A41}"/>
              </a:ext>
            </a:extLst>
          </p:cNvPr>
          <p:cNvGrpSpPr/>
          <p:nvPr/>
        </p:nvGrpSpPr>
        <p:grpSpPr>
          <a:xfrm>
            <a:off x="390068" y="2132894"/>
            <a:ext cx="6061023" cy="3462944"/>
            <a:chOff x="1524000" y="857251"/>
            <a:chExt cx="9144000" cy="5184001"/>
          </a:xfrm>
        </p:grpSpPr>
        <p:pic>
          <p:nvPicPr>
            <p:cNvPr id="6" name="image9.jpg" descr="shutterstock_430798426.jpg">
              <a:extLst>
                <a:ext uri="{FF2B5EF4-FFF2-40B4-BE49-F238E27FC236}">
                  <a16:creationId xmlns:a16="http://schemas.microsoft.com/office/drawing/2014/main" id="{447C4BBB-95EB-47B8-B8CD-5F93F0A719D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524000" y="857251"/>
              <a:ext cx="9144000" cy="5184001"/>
            </a:xfrm>
            <a:prstGeom prst="rect">
              <a:avLst/>
            </a:prstGeom>
            <a:ln w="12700">
              <a:miter lim="400000"/>
            </a:ln>
          </p:spPr>
        </p:pic>
        <p:sp>
          <p:nvSpPr>
            <p:cNvPr id="7" name="Shape 689">
              <a:extLst>
                <a:ext uri="{FF2B5EF4-FFF2-40B4-BE49-F238E27FC236}">
                  <a16:creationId xmlns:a16="http://schemas.microsoft.com/office/drawing/2014/main" id="{EED6C6F5-C10D-46F7-B6F9-12AD1816627E}"/>
                </a:ext>
              </a:extLst>
            </p:cNvPr>
            <p:cNvSpPr/>
            <p:nvPr/>
          </p:nvSpPr>
          <p:spPr>
            <a:xfrm>
              <a:off x="1704431" y="3111937"/>
              <a:ext cx="8752006" cy="258014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88000" indent="-190500" defTabSz="241101">
                <a:buSzPct val="100000"/>
                <a:buFont typeface="Arial"/>
                <a:buChar char="•"/>
              </a:pPr>
              <a:r>
                <a:rPr sz="1400" b="1" dirty="0">
                  <a:solidFill>
                    <a:prstClr val="black"/>
                  </a:solidFill>
                  <a:latin typeface="Arial" charset="0"/>
                  <a:ea typeface="Arial" charset="0"/>
                  <a:cs typeface="Arial" charset="0"/>
                  <a:sym typeface="Raleway Light"/>
                </a:rPr>
                <a:t>Is something that a person wants to change or achieve</a:t>
              </a:r>
            </a:p>
            <a:p>
              <a:pPr marL="288000" indent="-190500" defTabSz="241101">
                <a:buSzPct val="100000"/>
                <a:buFont typeface="Arial"/>
                <a:buChar char="•"/>
              </a:pPr>
              <a:r>
                <a:rPr sz="1400" b="1" dirty="0">
                  <a:solidFill>
                    <a:prstClr val="black"/>
                  </a:solidFill>
                  <a:latin typeface="Arial" charset="0"/>
                  <a:ea typeface="Arial" charset="0"/>
                  <a:cs typeface="Arial" charset="0"/>
                  <a:sym typeface="Raleway Light"/>
                </a:rPr>
                <a:t>Is written from a personal perspective and describes how the person wants their life to be</a:t>
              </a:r>
            </a:p>
            <a:p>
              <a:pPr marL="288000" indent="-190500" defTabSz="241101">
                <a:buSzPct val="100000"/>
                <a:buFont typeface="Arial"/>
                <a:buChar char="•"/>
              </a:pPr>
              <a:r>
                <a:rPr sz="1400" b="1" dirty="0">
                  <a:solidFill>
                    <a:prstClr val="black"/>
                  </a:solidFill>
                  <a:latin typeface="Arial" charset="0"/>
                  <a:ea typeface="Arial" charset="0"/>
                  <a:cs typeface="Arial" charset="0"/>
                  <a:sym typeface="Raleway Light"/>
                </a:rPr>
                <a:t>The person or those around them must have some control or influence over it</a:t>
              </a:r>
            </a:p>
            <a:p>
              <a:pPr marL="288000" indent="-190500" defTabSz="241101">
                <a:buSzPct val="100000"/>
                <a:buFont typeface="Arial"/>
                <a:buChar char="•"/>
              </a:pPr>
              <a:r>
                <a:rPr sz="1400" b="1" dirty="0">
                  <a:solidFill>
                    <a:prstClr val="black"/>
                  </a:solidFill>
                  <a:latin typeface="Arial" charset="0"/>
                  <a:ea typeface="Arial" charset="0"/>
                  <a:cs typeface="Arial" charset="0"/>
                  <a:sym typeface="Raleway Light"/>
                </a:rPr>
                <a:t>It can address something that isn’t working or can move the person towards their desired future</a:t>
              </a:r>
            </a:p>
            <a:p>
              <a:pPr marL="288000" indent="-190500" defTabSz="241101">
                <a:buSzPct val="100000"/>
                <a:buFont typeface="Arial"/>
                <a:buChar char="•"/>
              </a:pPr>
              <a:r>
                <a:rPr sz="1400" b="1" dirty="0">
                  <a:solidFill>
                    <a:prstClr val="black"/>
                  </a:solidFill>
                  <a:latin typeface="Arial" charset="0"/>
                  <a:ea typeface="Arial" charset="0"/>
                  <a:cs typeface="Arial" charset="0"/>
                  <a:sym typeface="Raleway Light"/>
                </a:rPr>
                <a:t>It is measurable and specific</a:t>
              </a:r>
            </a:p>
          </p:txBody>
        </p:sp>
      </p:grpSp>
      <p:graphicFrame>
        <p:nvGraphicFramePr>
          <p:cNvPr id="11" name="Table 691">
            <a:extLst>
              <a:ext uri="{FF2B5EF4-FFF2-40B4-BE49-F238E27FC236}">
                <a16:creationId xmlns:a16="http://schemas.microsoft.com/office/drawing/2014/main" id="{4B38012E-8C90-44B7-87DD-50A7EB6E36F9}"/>
              </a:ext>
            </a:extLst>
          </p:cNvPr>
          <p:cNvGraphicFramePr/>
          <p:nvPr>
            <p:extLst>
              <p:ext uri="{D42A27DB-BD31-4B8C-83A1-F6EECF244321}">
                <p14:modId xmlns:p14="http://schemas.microsoft.com/office/powerpoint/2010/main" val="689843446"/>
              </p:ext>
            </p:extLst>
          </p:nvPr>
        </p:nvGraphicFramePr>
        <p:xfrm>
          <a:off x="6603065" y="872878"/>
          <a:ext cx="5335873" cy="5863057"/>
        </p:xfrm>
        <a:graphic>
          <a:graphicData uri="http://schemas.openxmlformats.org/drawingml/2006/table">
            <a:tbl>
              <a:tblPr firstRow="1" bandRow="1">
                <a:tableStyleId>{5FD0F851-EC5A-4D38-B0AD-8093EC10F338}</a:tableStyleId>
              </a:tblPr>
              <a:tblGrid>
                <a:gridCol w="2628411">
                  <a:extLst>
                    <a:ext uri="{9D8B030D-6E8A-4147-A177-3AD203B41FA5}">
                      <a16:colId xmlns:a16="http://schemas.microsoft.com/office/drawing/2014/main" val="20000"/>
                    </a:ext>
                  </a:extLst>
                </a:gridCol>
                <a:gridCol w="2707462">
                  <a:extLst>
                    <a:ext uri="{9D8B030D-6E8A-4147-A177-3AD203B41FA5}">
                      <a16:colId xmlns:a16="http://schemas.microsoft.com/office/drawing/2014/main" val="20001"/>
                    </a:ext>
                  </a:extLst>
                </a:gridCol>
              </a:tblGrid>
              <a:tr h="347738">
                <a:tc>
                  <a:txBody>
                    <a:bodyPr/>
                    <a:lstStyle/>
                    <a:p>
                      <a:pPr lvl="0" algn="ctr">
                        <a:defRPr sz="1800" b="0" i="0"/>
                      </a:pPr>
                      <a:r>
                        <a:rPr sz="1400" b="1" i="1">
                          <a:latin typeface="+mn-lt"/>
                          <a:sym typeface="Raleway"/>
                        </a:rPr>
                        <a:t>Instead of this</a:t>
                      </a:r>
                      <a:endParaRPr sz="1400" b="1" i="1">
                        <a:solidFill>
                          <a:srgbClr val="E46C0A"/>
                        </a:solidFill>
                        <a:latin typeface="+mn-lt"/>
                        <a:ea typeface="Raleway"/>
                        <a:cs typeface="Raleway"/>
                        <a:sym typeface="Raleway"/>
                      </a:endParaRPr>
                    </a:p>
                  </a:txBody>
                  <a:tcPr marL="34290" marR="34290" marT="34290" marB="34290" horzOverflow="overflow"/>
                </a:tc>
                <a:tc>
                  <a:txBody>
                    <a:bodyPr/>
                    <a:lstStyle/>
                    <a:p>
                      <a:pPr lvl="0" algn="ctr">
                        <a:defRPr sz="1800" b="0" i="0"/>
                      </a:pPr>
                      <a:r>
                        <a:rPr sz="1400" b="1" i="1">
                          <a:latin typeface="+mn-lt"/>
                          <a:sym typeface="Raleway"/>
                        </a:rPr>
                        <a:t>Write this </a:t>
                      </a:r>
                      <a:endParaRPr sz="1400" b="1" i="1">
                        <a:solidFill>
                          <a:srgbClr val="E46C0A"/>
                        </a:solidFill>
                        <a:latin typeface="+mn-lt"/>
                        <a:ea typeface="Raleway"/>
                        <a:cs typeface="Raleway"/>
                        <a:sym typeface="Raleway"/>
                      </a:endParaRPr>
                    </a:p>
                  </a:txBody>
                  <a:tcPr marL="34290" marR="34290" marT="34290" marB="34290" horzOverflow="overflow"/>
                </a:tc>
                <a:extLst>
                  <a:ext uri="{0D108BD9-81ED-4DB2-BD59-A6C34878D82A}">
                    <a16:rowId xmlns:a16="http://schemas.microsoft.com/office/drawing/2014/main" val="10001"/>
                  </a:ext>
                </a:extLst>
              </a:tr>
              <a:tr h="543040">
                <a:tc>
                  <a:txBody>
                    <a:bodyPr/>
                    <a:lstStyle/>
                    <a:p>
                      <a:pPr lvl="0" algn="l">
                        <a:defRPr sz="1800" b="0" i="0"/>
                      </a:pPr>
                      <a:r>
                        <a:rPr sz="1400" b="1">
                          <a:latin typeface="+mn-lt"/>
                          <a:sym typeface="Raleway"/>
                        </a:rPr>
                        <a:t>Increasing mobilisation at home</a:t>
                      </a:r>
                      <a:endParaRPr sz="1400" b="1" i="1">
                        <a:solidFill>
                          <a:srgbClr val="E46C0A"/>
                        </a:solidFill>
                        <a:latin typeface="+mn-lt"/>
                        <a:ea typeface="Raleway"/>
                        <a:cs typeface="Raleway"/>
                        <a:sym typeface="Raleway"/>
                      </a:endParaRPr>
                    </a:p>
                  </a:txBody>
                  <a:tcPr marL="34290" marR="34290" marT="34290" marB="34290" horzOverflow="overflow"/>
                </a:tc>
                <a:tc>
                  <a:txBody>
                    <a:bodyPr/>
                    <a:lstStyle/>
                    <a:p>
                      <a:pPr lvl="0" algn="l">
                        <a:defRPr sz="1800" b="0" i="0"/>
                      </a:pPr>
                      <a:r>
                        <a:rPr sz="1400" b="1">
                          <a:latin typeface="+mn-lt"/>
                          <a:sym typeface="Raleway"/>
                        </a:rPr>
                        <a:t>Jane is confident walking from the lounge to the kitchen and bathroom every day</a:t>
                      </a:r>
                      <a:endParaRPr sz="1400" b="1" i="1">
                        <a:solidFill>
                          <a:srgbClr val="E46C0A"/>
                        </a:solidFill>
                        <a:latin typeface="+mn-lt"/>
                        <a:ea typeface="Raleway"/>
                        <a:cs typeface="Raleway"/>
                        <a:sym typeface="Raleway"/>
                      </a:endParaRPr>
                    </a:p>
                  </a:txBody>
                  <a:tcPr marL="34290" marR="34290" marT="34290" marB="34290" horzOverflow="overflow"/>
                </a:tc>
                <a:extLst>
                  <a:ext uri="{0D108BD9-81ED-4DB2-BD59-A6C34878D82A}">
                    <a16:rowId xmlns:a16="http://schemas.microsoft.com/office/drawing/2014/main" val="10002"/>
                  </a:ext>
                </a:extLst>
              </a:tr>
              <a:tr h="988876">
                <a:tc>
                  <a:txBody>
                    <a:bodyPr/>
                    <a:lstStyle/>
                    <a:p>
                      <a:pPr lvl="0" algn="l">
                        <a:defRPr sz="1800" b="0" i="0"/>
                      </a:pPr>
                      <a:r>
                        <a:rPr sz="1400" b="1" i="1">
                          <a:latin typeface="+mn-lt"/>
                          <a:sym typeface="Raleway"/>
                        </a:rPr>
                        <a:t>This isn’t well written because:</a:t>
                      </a:r>
                    </a:p>
                    <a:p>
                      <a:pPr lvl="0" algn="l">
                        <a:defRPr sz="1800" b="0" i="0"/>
                      </a:pPr>
                      <a:r>
                        <a:rPr sz="1400" b="1" i="1">
                          <a:latin typeface="+mn-lt"/>
                          <a:sym typeface="Raleway"/>
                        </a:rPr>
                        <a:t>it’s not specific or measurable and the use of language isn’t personal to the person</a:t>
                      </a:r>
                      <a:endParaRPr sz="1400" b="1" i="1">
                        <a:solidFill>
                          <a:srgbClr val="E46C0A"/>
                        </a:solidFill>
                        <a:latin typeface="+mn-lt"/>
                        <a:ea typeface="Raleway"/>
                        <a:cs typeface="Raleway"/>
                        <a:sym typeface="Raleway"/>
                      </a:endParaRPr>
                    </a:p>
                  </a:txBody>
                  <a:tcPr marL="34290" marR="34290" marT="34290" marB="34290" horzOverflow="overflow"/>
                </a:tc>
                <a:tc>
                  <a:txBody>
                    <a:bodyPr/>
                    <a:lstStyle/>
                    <a:p>
                      <a:pPr lvl="0" algn="l">
                        <a:defRPr sz="1800" b="0" i="0"/>
                      </a:pPr>
                      <a:endParaRPr sz="1400" b="1" dirty="0">
                        <a:latin typeface="+mn-lt"/>
                      </a:endParaRPr>
                    </a:p>
                  </a:txBody>
                  <a:tcPr marL="34290" marR="34290" marT="34290" marB="34290" horzOverflow="overflow"/>
                </a:tc>
                <a:extLst>
                  <a:ext uri="{0D108BD9-81ED-4DB2-BD59-A6C34878D82A}">
                    <a16:rowId xmlns:a16="http://schemas.microsoft.com/office/drawing/2014/main" val="10003"/>
                  </a:ext>
                </a:extLst>
              </a:tr>
              <a:tr h="771688">
                <a:tc>
                  <a:txBody>
                    <a:bodyPr/>
                    <a:lstStyle/>
                    <a:p>
                      <a:pPr lvl="0" algn="l">
                        <a:defRPr sz="1800" b="0" i="0"/>
                      </a:pPr>
                      <a:r>
                        <a:rPr sz="1400" b="1">
                          <a:latin typeface="+mn-lt"/>
                          <a:sym typeface="Raleway"/>
                        </a:rPr>
                        <a:t>3 homecare visits a day for medication administration</a:t>
                      </a:r>
                      <a:endParaRPr sz="1400" b="1" i="1">
                        <a:solidFill>
                          <a:srgbClr val="E46C0A"/>
                        </a:solidFill>
                        <a:latin typeface="+mn-lt"/>
                        <a:ea typeface="Raleway"/>
                        <a:cs typeface="Raleway"/>
                        <a:sym typeface="Raleway"/>
                      </a:endParaRPr>
                    </a:p>
                  </a:txBody>
                  <a:tcPr marL="34290" marR="34290" marT="34290" marB="34290" horzOverflow="overflow"/>
                </a:tc>
                <a:tc>
                  <a:txBody>
                    <a:bodyPr/>
                    <a:lstStyle/>
                    <a:p>
                      <a:pPr lvl="0" algn="l">
                        <a:defRPr sz="1800" b="0" i="0"/>
                      </a:pPr>
                      <a:r>
                        <a:rPr sz="1400" b="1" dirty="0">
                          <a:latin typeface="+mn-lt"/>
                          <a:sym typeface="Raleway"/>
                        </a:rPr>
                        <a:t>Joan has the right support at home to ensure she takes the correct dose of her medication at the right time of day</a:t>
                      </a:r>
                      <a:endParaRPr sz="1400" b="1" i="1" dirty="0">
                        <a:solidFill>
                          <a:srgbClr val="E46C0A"/>
                        </a:solidFill>
                        <a:latin typeface="+mn-lt"/>
                        <a:ea typeface="Raleway"/>
                        <a:cs typeface="Raleway"/>
                        <a:sym typeface="Raleway"/>
                      </a:endParaRPr>
                    </a:p>
                  </a:txBody>
                  <a:tcPr marL="34290" marR="34290" marT="34290" marB="34290" horzOverflow="overflow"/>
                </a:tc>
                <a:extLst>
                  <a:ext uri="{0D108BD9-81ED-4DB2-BD59-A6C34878D82A}">
                    <a16:rowId xmlns:a16="http://schemas.microsoft.com/office/drawing/2014/main" val="10004"/>
                  </a:ext>
                </a:extLst>
              </a:tr>
              <a:tr h="760045">
                <a:tc>
                  <a:txBody>
                    <a:bodyPr/>
                    <a:lstStyle/>
                    <a:p>
                      <a:pPr lvl="0" algn="l">
                        <a:defRPr sz="1800" b="0" i="0"/>
                      </a:pPr>
                      <a:r>
                        <a:rPr sz="1400" b="1" i="1" dirty="0">
                          <a:latin typeface="+mn-lt"/>
                          <a:sym typeface="Raleway"/>
                        </a:rPr>
                        <a:t>This isn’t well written because:</a:t>
                      </a:r>
                    </a:p>
                    <a:p>
                      <a:pPr lvl="0" algn="l">
                        <a:defRPr sz="1800" b="0" i="0"/>
                      </a:pPr>
                      <a:r>
                        <a:rPr sz="1400" b="1" i="1" dirty="0">
                          <a:latin typeface="+mn-lt"/>
                          <a:sym typeface="Raleway"/>
                        </a:rPr>
                        <a:t>the solution is embedded in the outcome</a:t>
                      </a:r>
                      <a:endParaRPr sz="1400" b="1" i="1" dirty="0">
                        <a:solidFill>
                          <a:srgbClr val="E46C0A"/>
                        </a:solidFill>
                        <a:latin typeface="+mn-lt"/>
                        <a:ea typeface="Raleway"/>
                        <a:cs typeface="Raleway"/>
                        <a:sym typeface="Raleway"/>
                      </a:endParaRPr>
                    </a:p>
                  </a:txBody>
                  <a:tcPr marL="34290" marR="34290" marT="34290" marB="34290" horzOverflow="overflow"/>
                </a:tc>
                <a:tc>
                  <a:txBody>
                    <a:bodyPr/>
                    <a:lstStyle/>
                    <a:p>
                      <a:pPr lvl="0" algn="l">
                        <a:defRPr sz="1800" b="0" i="0"/>
                      </a:pPr>
                      <a:endParaRPr sz="1400" b="1" dirty="0">
                        <a:latin typeface="+mn-lt"/>
                      </a:endParaRPr>
                    </a:p>
                  </a:txBody>
                  <a:tcPr marL="34290" marR="34290" marT="34290" marB="34290" horzOverflow="overflow"/>
                </a:tc>
                <a:extLst>
                  <a:ext uri="{0D108BD9-81ED-4DB2-BD59-A6C34878D82A}">
                    <a16:rowId xmlns:a16="http://schemas.microsoft.com/office/drawing/2014/main" val="10005"/>
                  </a:ext>
                </a:extLst>
              </a:tr>
              <a:tr h="1000338">
                <a:tc>
                  <a:txBody>
                    <a:bodyPr/>
                    <a:lstStyle/>
                    <a:p>
                      <a:pPr lvl="0" algn="l">
                        <a:defRPr sz="1800" b="0" i="0"/>
                      </a:pPr>
                      <a:r>
                        <a:rPr lang="en-GB" sz="1400" b="1" i="0" dirty="0">
                          <a:solidFill>
                            <a:schemeClr val="tx1"/>
                          </a:solidFill>
                          <a:latin typeface="+mn-lt"/>
                          <a:ea typeface="Raleway"/>
                          <a:cs typeface="Raleway"/>
                          <a:sym typeface="Raleway"/>
                        </a:rPr>
                        <a:t>Maintain oxygen saturation at 96% whilst out</a:t>
                      </a:r>
                      <a:endParaRPr sz="1400" b="1" i="0" dirty="0">
                        <a:solidFill>
                          <a:schemeClr val="tx1"/>
                        </a:solidFill>
                        <a:latin typeface="+mn-lt"/>
                        <a:ea typeface="Raleway"/>
                        <a:cs typeface="Raleway"/>
                        <a:sym typeface="Raleway"/>
                      </a:endParaRPr>
                    </a:p>
                  </a:txBody>
                  <a:tcPr marL="34290" marR="34290" marT="34290" marB="34290" horzOverflow="overflow"/>
                </a:tc>
                <a:tc>
                  <a:txBody>
                    <a:bodyPr/>
                    <a:lstStyle/>
                    <a:p>
                      <a:pPr lvl="0" algn="l">
                        <a:defRPr sz="1800" b="0" i="0"/>
                      </a:pPr>
                      <a:r>
                        <a:rPr lang="en-GB" sz="1400" b="1" i="0" dirty="0">
                          <a:solidFill>
                            <a:schemeClr val="tx1"/>
                          </a:solidFill>
                          <a:latin typeface="+mn-lt"/>
                          <a:ea typeface="Raleway"/>
                          <a:cs typeface="Raleway"/>
                          <a:sym typeface="Raleway"/>
                        </a:rPr>
                        <a:t>For Heather to go out and meet her friends at Costa coffee twice a week and whilst out maintain her oxygen saturation at above 96%</a:t>
                      </a:r>
                      <a:endParaRPr sz="1400" b="1" i="0" dirty="0">
                        <a:solidFill>
                          <a:schemeClr val="tx1"/>
                        </a:solidFill>
                        <a:latin typeface="+mn-lt"/>
                        <a:ea typeface="Raleway"/>
                        <a:cs typeface="Raleway"/>
                        <a:sym typeface="Raleway"/>
                      </a:endParaRPr>
                    </a:p>
                  </a:txBody>
                  <a:tcPr marL="34290" marR="34290" marT="34290" marB="34290" horzOverflow="overflow"/>
                </a:tc>
                <a:extLst>
                  <a:ext uri="{0D108BD9-81ED-4DB2-BD59-A6C34878D82A}">
                    <a16:rowId xmlns:a16="http://schemas.microsoft.com/office/drawing/2014/main" val="10006"/>
                  </a:ext>
                </a:extLst>
              </a:tr>
              <a:tr h="988876">
                <a:tc>
                  <a:txBody>
                    <a:bodyPr/>
                    <a:lstStyle/>
                    <a:p>
                      <a:pPr lvl="0" algn="l">
                        <a:defRPr sz="1800" b="0" i="0"/>
                      </a:pPr>
                      <a:r>
                        <a:rPr sz="1400" b="1" i="1" dirty="0">
                          <a:latin typeface="+mn-lt"/>
                          <a:sym typeface="Raleway"/>
                        </a:rPr>
                        <a:t>This isn’t well written because:</a:t>
                      </a:r>
                    </a:p>
                    <a:p>
                      <a:pPr lvl="0" algn="l">
                        <a:defRPr sz="1800" b="0" i="0"/>
                      </a:pPr>
                      <a:r>
                        <a:rPr lang="en-GB" sz="1400" b="1" i="1" dirty="0">
                          <a:solidFill>
                            <a:schemeClr val="tx1"/>
                          </a:solidFill>
                          <a:latin typeface="+mn-lt"/>
                          <a:ea typeface="Raleway"/>
                          <a:cs typeface="Raleway"/>
                          <a:sym typeface="Raleway"/>
                        </a:rPr>
                        <a:t>It only focuses on the person’s health condition and is not linked to anything that matters to the person</a:t>
                      </a:r>
                      <a:endParaRPr sz="1400" b="1" i="1" dirty="0">
                        <a:solidFill>
                          <a:schemeClr val="tx1"/>
                        </a:solidFill>
                        <a:latin typeface="+mn-lt"/>
                        <a:ea typeface="Raleway"/>
                        <a:cs typeface="Raleway"/>
                        <a:sym typeface="Raleway"/>
                      </a:endParaRPr>
                    </a:p>
                  </a:txBody>
                  <a:tcPr marL="34290" marR="34290" marT="34290" marB="34290" horzOverflow="overflow"/>
                </a:tc>
                <a:tc>
                  <a:txBody>
                    <a:bodyPr/>
                    <a:lstStyle/>
                    <a:p>
                      <a:pPr lvl="0" algn="l">
                        <a:defRPr sz="1800" b="0" i="0"/>
                      </a:pPr>
                      <a:endParaRPr sz="1400" b="1" dirty="0">
                        <a:latin typeface="+mn-lt"/>
                      </a:endParaRPr>
                    </a:p>
                  </a:txBody>
                  <a:tcPr marL="34290" marR="34290" marT="34290" marB="34290" horzOverflow="overflow"/>
                </a:tc>
                <a:extLst>
                  <a:ext uri="{0D108BD9-81ED-4DB2-BD59-A6C34878D82A}">
                    <a16:rowId xmlns:a16="http://schemas.microsoft.com/office/drawing/2014/main" val="10007"/>
                  </a:ext>
                </a:extLst>
              </a:tr>
            </a:tbl>
          </a:graphicData>
        </a:graphic>
      </p:graphicFrame>
      <p:sp>
        <p:nvSpPr>
          <p:cNvPr id="12" name="Shape 694">
            <a:extLst>
              <a:ext uri="{FF2B5EF4-FFF2-40B4-BE49-F238E27FC236}">
                <a16:creationId xmlns:a16="http://schemas.microsoft.com/office/drawing/2014/main" id="{E8B726AF-2722-40D7-83B0-9014C77E600C}"/>
              </a:ext>
            </a:extLst>
          </p:cNvPr>
          <p:cNvSpPr/>
          <p:nvPr/>
        </p:nvSpPr>
        <p:spPr>
          <a:xfrm>
            <a:off x="390068" y="5777338"/>
            <a:ext cx="6061023"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defTabSz="321468">
              <a:defRPr sz="3000">
                <a:latin typeface="Raleway Light"/>
                <a:ea typeface="Raleway Light"/>
                <a:cs typeface="Raleway Light"/>
                <a:sym typeface="Raleway Light"/>
              </a:defRPr>
            </a:lvl1pPr>
          </a:lstStyle>
          <a:p>
            <a:pPr defTabSz="241101">
              <a:defRPr sz="1800"/>
            </a:pPr>
            <a:r>
              <a:rPr sz="2000" dirty="0">
                <a:solidFill>
                  <a:prstClr val="black"/>
                </a:solidFill>
                <a:latin typeface="Arial" charset="0"/>
                <a:ea typeface="Arial" charset="0"/>
                <a:cs typeface="Arial" charset="0"/>
              </a:rPr>
              <a:t>An outcome is the </a:t>
            </a:r>
            <a:r>
              <a:rPr sz="2000" b="1" dirty="0">
                <a:solidFill>
                  <a:prstClr val="black"/>
                </a:solidFill>
                <a:latin typeface="Arial" charset="0"/>
                <a:ea typeface="Arial" charset="0"/>
                <a:cs typeface="Arial" charset="0"/>
              </a:rPr>
              <a:t>WHAT, </a:t>
            </a:r>
            <a:r>
              <a:rPr sz="2000" dirty="0">
                <a:solidFill>
                  <a:prstClr val="black"/>
                </a:solidFill>
                <a:latin typeface="Arial" charset="0"/>
                <a:ea typeface="Arial" charset="0"/>
                <a:cs typeface="Arial" charset="0"/>
              </a:rPr>
              <a:t>not the </a:t>
            </a:r>
            <a:r>
              <a:rPr sz="2000" b="1" dirty="0">
                <a:solidFill>
                  <a:prstClr val="black"/>
                </a:solidFill>
                <a:latin typeface="Arial" charset="0"/>
                <a:ea typeface="Arial" charset="0"/>
                <a:cs typeface="Arial" charset="0"/>
              </a:rPr>
              <a:t>HOW</a:t>
            </a:r>
          </a:p>
        </p:txBody>
      </p:sp>
    </p:spTree>
    <p:extLst>
      <p:ext uri="{BB962C8B-B14F-4D97-AF65-F5344CB8AC3E}">
        <p14:creationId xmlns:p14="http://schemas.microsoft.com/office/powerpoint/2010/main" val="13578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Developing outcomes from what’s not working </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pic>
        <p:nvPicPr>
          <p:cNvPr id="9" name="image2.jpg" descr="shutterstock_313075607.jpg">
            <a:extLst>
              <a:ext uri="{FF2B5EF4-FFF2-40B4-BE49-F238E27FC236}">
                <a16:creationId xmlns:a16="http://schemas.microsoft.com/office/drawing/2014/main" id="{6C1D054C-29E4-4E77-8497-E2BE380FA0B6}"/>
              </a:ext>
            </a:extLst>
          </p:cNvPr>
          <p:cNvPicPr/>
          <p:nvPr/>
        </p:nvPicPr>
        <p:blipFill>
          <a:blip r:embed="rId3" cstate="screen">
            <a:extLst>
              <a:ext uri="{28A0092B-C50C-407E-A947-70E740481C1C}">
                <a14:useLocalDpi xmlns:a14="http://schemas.microsoft.com/office/drawing/2010/main"/>
              </a:ext>
            </a:extLst>
          </a:blip>
          <a:stretch>
            <a:fillRect/>
          </a:stretch>
        </p:blipFill>
        <p:spPr>
          <a:xfrm>
            <a:off x="778361" y="1678898"/>
            <a:ext cx="4197959" cy="2668250"/>
          </a:xfrm>
          <a:prstGeom prst="rect">
            <a:avLst/>
          </a:prstGeom>
          <a:ln w="12700">
            <a:miter lim="400000"/>
          </a:ln>
        </p:spPr>
      </p:pic>
      <p:grpSp>
        <p:nvGrpSpPr>
          <p:cNvPr id="10" name="Group 9">
            <a:extLst>
              <a:ext uri="{FF2B5EF4-FFF2-40B4-BE49-F238E27FC236}">
                <a16:creationId xmlns:a16="http://schemas.microsoft.com/office/drawing/2014/main" id="{43B0D276-1323-40DB-9036-581DED01FC25}"/>
              </a:ext>
            </a:extLst>
          </p:cNvPr>
          <p:cNvGrpSpPr/>
          <p:nvPr/>
        </p:nvGrpSpPr>
        <p:grpSpPr>
          <a:xfrm>
            <a:off x="5484825" y="1678898"/>
            <a:ext cx="5702510" cy="3738179"/>
            <a:chOff x="2667001" y="846782"/>
            <a:chExt cx="6858001" cy="4357511"/>
          </a:xfrm>
        </p:grpSpPr>
        <p:pic>
          <p:nvPicPr>
            <p:cNvPr id="13" name="image4.jpg" descr="C:\Users\HSAPress\Downloads\onepageprofile.jpg">
              <a:extLst>
                <a:ext uri="{FF2B5EF4-FFF2-40B4-BE49-F238E27FC236}">
                  <a16:creationId xmlns:a16="http://schemas.microsoft.com/office/drawing/2014/main" id="{66B69701-C432-4A22-83E8-22B94C368AAB}"/>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rot="21443970">
              <a:off x="3316310" y="1542059"/>
              <a:ext cx="2698000" cy="3662234"/>
            </a:xfrm>
            <a:prstGeom prst="rect">
              <a:avLst/>
            </a:prstGeom>
            <a:ln w="12700">
              <a:miter lim="400000"/>
            </a:ln>
          </p:spPr>
        </p:pic>
        <p:grpSp>
          <p:nvGrpSpPr>
            <p:cNvPr id="14" name="Group 13">
              <a:extLst>
                <a:ext uri="{FF2B5EF4-FFF2-40B4-BE49-F238E27FC236}">
                  <a16:creationId xmlns:a16="http://schemas.microsoft.com/office/drawing/2014/main" id="{1186472F-6EA2-4A6A-87D6-901D3AAC90E9}"/>
                </a:ext>
              </a:extLst>
            </p:cNvPr>
            <p:cNvGrpSpPr/>
            <p:nvPr/>
          </p:nvGrpSpPr>
          <p:grpSpPr>
            <a:xfrm>
              <a:off x="2667001" y="846782"/>
              <a:ext cx="6858001" cy="4097833"/>
              <a:chOff x="2667001" y="846782"/>
              <a:chExt cx="6858001" cy="4097833"/>
            </a:xfrm>
          </p:grpSpPr>
          <p:pic>
            <p:nvPicPr>
              <p:cNvPr id="15" name="image5.jpg" descr="C:\Users\HSAPress\Downloads\workingnotworking.jpg">
                <a:extLst>
                  <a:ext uri="{FF2B5EF4-FFF2-40B4-BE49-F238E27FC236}">
                    <a16:creationId xmlns:a16="http://schemas.microsoft.com/office/drawing/2014/main" id="{BD6D3750-87CE-4D16-9AB5-0F931C6B6441}"/>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rot="286386">
                <a:off x="6218761" y="1877869"/>
                <a:ext cx="2785596" cy="3066746"/>
              </a:xfrm>
              <a:prstGeom prst="rect">
                <a:avLst/>
              </a:prstGeom>
              <a:ln w="12700">
                <a:miter lim="400000"/>
              </a:ln>
            </p:spPr>
          </p:pic>
          <p:grpSp>
            <p:nvGrpSpPr>
              <p:cNvPr id="16" name="Group 672">
                <a:extLst>
                  <a:ext uri="{FF2B5EF4-FFF2-40B4-BE49-F238E27FC236}">
                    <a16:creationId xmlns:a16="http://schemas.microsoft.com/office/drawing/2014/main" id="{DE3628EA-6FAE-4064-81D6-8B0A85F66114}"/>
                  </a:ext>
                </a:extLst>
              </p:cNvPr>
              <p:cNvGrpSpPr/>
              <p:nvPr/>
            </p:nvGrpSpPr>
            <p:grpSpPr>
              <a:xfrm>
                <a:off x="2667001" y="846782"/>
                <a:ext cx="6858001" cy="764135"/>
                <a:chOff x="0" y="-1"/>
                <a:chExt cx="9144000" cy="1018846"/>
              </a:xfrm>
            </p:grpSpPr>
            <p:sp>
              <p:nvSpPr>
                <p:cNvPr id="17" name="Shape 670">
                  <a:extLst>
                    <a:ext uri="{FF2B5EF4-FFF2-40B4-BE49-F238E27FC236}">
                      <a16:creationId xmlns:a16="http://schemas.microsoft.com/office/drawing/2014/main" id="{190713D6-EC40-4CF6-BEBD-99ACD3375584}"/>
                    </a:ext>
                  </a:extLst>
                </p:cNvPr>
                <p:cNvSpPr/>
                <p:nvPr/>
              </p:nvSpPr>
              <p:spPr>
                <a:xfrm>
                  <a:off x="0" y="-1"/>
                  <a:ext cx="9144000" cy="1018846"/>
                </a:xfrm>
                <a:prstGeom prst="rect">
                  <a:avLst/>
                </a:prstGeom>
                <a:solidFill>
                  <a:srgbClr val="E73B8D"/>
                </a:solidFill>
                <a:ln w="3175" cap="flat">
                  <a:noFill/>
                  <a:miter lim="400000"/>
                </a:ln>
                <a:effectLst/>
              </p:spPr>
              <p:txBody>
                <a:bodyPr wrap="square" lIns="0" tIns="0" rIns="0" bIns="0" numCol="1" anchor="ctr">
                  <a:noAutofit/>
                </a:bodyPr>
                <a:lstStyle/>
                <a:p>
                  <a:pPr algn="ctr" defTabSz="241101">
                    <a:defRPr sz="2600" b="1">
                      <a:solidFill>
                        <a:srgbClr val="FFFFFF"/>
                      </a:solidFill>
                      <a:latin typeface="Raleway"/>
                      <a:ea typeface="Raleway"/>
                      <a:cs typeface="Raleway"/>
                      <a:sym typeface="Raleway"/>
                    </a:defRPr>
                  </a:pPr>
                  <a:endParaRPr sz="1950" b="1">
                    <a:solidFill>
                      <a:srgbClr val="FFFFFF"/>
                    </a:solidFill>
                    <a:latin typeface="Raleway"/>
                    <a:ea typeface="Raleway"/>
                    <a:cs typeface="Raleway"/>
                    <a:sym typeface="Raleway"/>
                  </a:endParaRPr>
                </a:p>
              </p:txBody>
            </p:sp>
            <p:sp>
              <p:nvSpPr>
                <p:cNvPr id="18" name="Shape 671">
                  <a:extLst>
                    <a:ext uri="{FF2B5EF4-FFF2-40B4-BE49-F238E27FC236}">
                      <a16:creationId xmlns:a16="http://schemas.microsoft.com/office/drawing/2014/main" id="{315BA25E-C318-4D37-9EC5-9C8843EFE6E2}"/>
                    </a:ext>
                  </a:extLst>
                </p:cNvPr>
                <p:cNvSpPr/>
                <p:nvPr/>
              </p:nvSpPr>
              <p:spPr>
                <a:xfrm>
                  <a:off x="0" y="109314"/>
                  <a:ext cx="9144000" cy="800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241101"/>
                  <a:r>
                    <a:rPr sz="1200" b="1" dirty="0">
                      <a:solidFill>
                        <a:srgbClr val="FFFFFF"/>
                      </a:solidFill>
                      <a:latin typeface="Raleway"/>
                      <a:ea typeface="Raleway"/>
                      <a:cs typeface="Raleway"/>
                      <a:sym typeface="Raleway"/>
                    </a:rPr>
                    <a:t>   </a:t>
                  </a:r>
                  <a:r>
                    <a:rPr sz="1950" b="1" dirty="0">
                      <a:solidFill>
                        <a:srgbClr val="FFFFFF"/>
                      </a:solidFill>
                      <a:latin typeface="Raleway"/>
                      <a:ea typeface="Raleway"/>
                      <a:cs typeface="Raleway"/>
                      <a:sym typeface="Raleway"/>
                    </a:rPr>
                    <a:t>   Finding out what matters and </a:t>
                  </a:r>
                  <a:r>
                    <a:rPr sz="1950" b="1" dirty="0" err="1">
                      <a:solidFill>
                        <a:srgbClr val="FFFFFF"/>
                      </a:solidFill>
                      <a:latin typeface="Raleway"/>
                      <a:ea typeface="Raleway"/>
                      <a:cs typeface="Raleway"/>
                      <a:sym typeface="Raleway"/>
                    </a:rPr>
                    <a:t>and</a:t>
                  </a:r>
                  <a:r>
                    <a:rPr sz="1950" b="1" dirty="0">
                      <a:solidFill>
                        <a:srgbClr val="FFFFFF"/>
                      </a:solidFill>
                      <a:latin typeface="Raleway"/>
                      <a:ea typeface="Raleway"/>
                      <a:cs typeface="Raleway"/>
                      <a:sym typeface="Raleway"/>
                    </a:rPr>
                    <a:t> what is and is not working</a:t>
                  </a:r>
                </a:p>
              </p:txBody>
            </p:sp>
          </p:grpSp>
        </p:grpSp>
      </p:grpSp>
    </p:spTree>
    <p:extLst>
      <p:ext uri="{BB962C8B-B14F-4D97-AF65-F5344CB8AC3E}">
        <p14:creationId xmlns:p14="http://schemas.microsoft.com/office/powerpoint/2010/main" val="80205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D1E80-B2E7-4D6F-A474-3B05E37CD1C5}"/>
              </a:ext>
            </a:extLst>
          </p:cNvPr>
          <p:cNvSpPr>
            <a:spLocks noGrp="1"/>
          </p:cNvSpPr>
          <p:nvPr>
            <p:ph type="title"/>
          </p:nvPr>
        </p:nvSpPr>
        <p:spPr>
          <a:xfrm>
            <a:off x="648929" y="2160886"/>
            <a:ext cx="4586011" cy="1676603"/>
          </a:xfrm>
        </p:spPr>
        <p:txBody>
          <a:bodyPr vert="horz" lIns="91440" tIns="45720" rIns="91440" bIns="45720" rtlCol="0" anchor="ctr">
            <a:normAutofit/>
          </a:bodyPr>
          <a:lstStyle/>
          <a:p>
            <a:pPr defTabSz="914400" eaLnBrk="1" hangingPunct="1"/>
            <a:r>
              <a:rPr lang="en-US" dirty="0">
                <a:solidFill>
                  <a:srgbClr val="0070C0"/>
                </a:solidFill>
              </a:rPr>
              <a:t>Introducing the working/ not working tool</a:t>
            </a:r>
          </a:p>
        </p:txBody>
      </p:sp>
      <p:pic>
        <p:nvPicPr>
          <p:cNvPr id="4" name="workingnotworking.jpeg" descr="D:\Dropbox\HSA\Everything else\power point images\MichelleandJulie\workingnotworking.jpg">
            <a:extLst>
              <a:ext uri="{FF2B5EF4-FFF2-40B4-BE49-F238E27FC236}">
                <a16:creationId xmlns:a16="http://schemas.microsoft.com/office/drawing/2014/main" id="{19C2CA2D-6A22-4BE0-9403-5FA9AD7B47AB}"/>
              </a:ext>
            </a:extLst>
          </p:cNvPr>
          <p:cNvPicPr>
            <a:picLocks/>
          </p:cNvPicPr>
          <p:nvPr/>
        </p:nvPicPr>
        <p:blipFill rotWithShape="1">
          <a:blip r:embed="rId3" cstate="screen">
            <a:extLst>
              <a:ext uri="{28A0092B-C50C-407E-A947-70E740481C1C}">
                <a14:useLocalDpi xmlns:a14="http://schemas.microsoft.com/office/drawing/2010/main"/>
              </a:ext>
            </a:extLst>
          </a:blip>
          <a:srcRect r="-1987"/>
          <a:stretch/>
        </p:blipFill>
        <p:spPr>
          <a:xfrm>
            <a:off x="5910488" y="10"/>
            <a:ext cx="4065849" cy="6857990"/>
          </a:xfrm>
          <a:prstGeom prst="rect">
            <a:avLst/>
          </a:prstGeom>
          <a:effectLst/>
        </p:spPr>
      </p:pic>
    </p:spTree>
    <p:extLst>
      <p:ext uri="{BB962C8B-B14F-4D97-AF65-F5344CB8AC3E}">
        <p14:creationId xmlns:p14="http://schemas.microsoft.com/office/powerpoint/2010/main" val="284271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9736" y="1837442"/>
            <a:ext cx="5181600" cy="4351338"/>
          </a:xfrm>
        </p:spPr>
        <p:txBody>
          <a:bodyPr>
            <a:normAutofit lnSpcReduction="10000"/>
          </a:bodyPr>
          <a:lstStyle/>
          <a:p>
            <a:pPr marL="0" indent="0">
              <a:buNone/>
            </a:pPr>
            <a:r>
              <a:rPr lang="en-GB" sz="2800" b="1" dirty="0">
                <a:latin typeface="Arial" panose="020B0604020202020204" pitchFamily="34" charset="0"/>
                <a:cs typeface="Arial" panose="020B0604020202020204" pitchFamily="34" charset="0"/>
              </a:rPr>
              <a:t>What is working</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Ask me lots of questions – I realise it will help you to help me better and know what support to offer me.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Stay cheerful but honest with me.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Keeping in touch with me via text/ email/ phone call, it really cheers me up knowing people are thinking about me.</a:t>
            </a:r>
          </a:p>
        </p:txBody>
      </p:sp>
      <p:sp>
        <p:nvSpPr>
          <p:cNvPr id="4" name="Content Placeholder 3"/>
          <p:cNvSpPr>
            <a:spLocks noGrp="1"/>
          </p:cNvSpPr>
          <p:nvPr>
            <p:ph sz="half" idx="2"/>
          </p:nvPr>
        </p:nvSpPr>
        <p:spPr>
          <a:xfrm>
            <a:off x="6341615" y="1837442"/>
            <a:ext cx="5485623" cy="4960641"/>
          </a:xfrm>
        </p:spPr>
        <p:txBody>
          <a:bodyPr>
            <a:normAutofit lnSpcReduction="10000"/>
          </a:bodyPr>
          <a:lstStyle/>
          <a:p>
            <a:pPr marL="0" indent="0">
              <a:buNone/>
            </a:pPr>
            <a:r>
              <a:rPr lang="en-GB" sz="2800" b="1" dirty="0">
                <a:latin typeface="Arial" panose="020B0604020202020204" pitchFamily="34" charset="0"/>
                <a:cs typeface="Arial" panose="020B0604020202020204" pitchFamily="34" charset="0"/>
              </a:rPr>
              <a:t>What is not working</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Pretending that nothing is wrong - ignoring the cancer altogether.</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People 'bottling’ things up - feeling like</a:t>
            </a:r>
          </a:p>
          <a:p>
            <a:pPr marL="0" indent="0">
              <a:buNone/>
            </a:pPr>
            <a:r>
              <a:rPr lang="en-GB" sz="2000" dirty="0">
                <a:latin typeface="Arial" panose="020B0604020202020204" pitchFamily="34" charset="0"/>
                <a:cs typeface="Arial" panose="020B0604020202020204" pitchFamily="34" charset="0"/>
              </a:rPr>
              <a:t>they can't cry in front of me.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Offering 'vague' help - when I am at the point when I need the help I won’t ask.</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Keeping me involved in what’s going on, still invite me to things – don’t make decisions on my behalf.</a:t>
            </a:r>
          </a:p>
          <a:p>
            <a:pPr marL="0" indent="0">
              <a:buNone/>
            </a:pPr>
            <a:endParaRPr lang="en-GB" b="1" dirty="0"/>
          </a:p>
        </p:txBody>
      </p:sp>
      <p:sp>
        <p:nvSpPr>
          <p:cNvPr id="7" name="Title 2">
            <a:extLst>
              <a:ext uri="{FF2B5EF4-FFF2-40B4-BE49-F238E27FC236}">
                <a16:creationId xmlns:a16="http://schemas.microsoft.com/office/drawing/2014/main" id="{36BC234E-15E9-4B4D-8155-66A726E93272}"/>
              </a:ext>
            </a:extLst>
          </p:cNvPr>
          <p:cNvSpPr>
            <a:spLocks noGrp="1"/>
          </p:cNvSpPr>
          <p:nvPr>
            <p:ph type="title"/>
          </p:nvPr>
        </p:nvSpPr>
        <p:spPr>
          <a:xfrm>
            <a:off x="614921" y="854465"/>
            <a:ext cx="10432830" cy="611649"/>
          </a:xfrm>
        </p:spPr>
        <p:txBody>
          <a:bodyPr/>
          <a:lstStyle/>
          <a:p>
            <a:r>
              <a:rPr lang="en-GB" sz="3600" dirty="0">
                <a:solidFill>
                  <a:srgbClr val="0070C0"/>
                </a:solidFill>
                <a:latin typeface="Arial" panose="020B0604020202020204" pitchFamily="34" charset="0"/>
                <a:cs typeface="Arial" panose="020B0604020202020204" pitchFamily="34" charset="0"/>
              </a:rPr>
              <a:t>Jane: working/ not working </a:t>
            </a:r>
          </a:p>
        </p:txBody>
      </p:sp>
    </p:spTree>
    <p:extLst>
      <p:ext uri="{BB962C8B-B14F-4D97-AF65-F5344CB8AC3E}">
        <p14:creationId xmlns:p14="http://schemas.microsoft.com/office/powerpoint/2010/main" val="786630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Developing outcomes from not working </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grpSp>
        <p:nvGrpSpPr>
          <p:cNvPr id="12" name="Group 11">
            <a:extLst>
              <a:ext uri="{FF2B5EF4-FFF2-40B4-BE49-F238E27FC236}">
                <a16:creationId xmlns:a16="http://schemas.microsoft.com/office/drawing/2014/main" id="{D7D3DEF6-897E-4C66-9859-30266328835D}"/>
              </a:ext>
            </a:extLst>
          </p:cNvPr>
          <p:cNvGrpSpPr/>
          <p:nvPr/>
        </p:nvGrpSpPr>
        <p:grpSpPr>
          <a:xfrm>
            <a:off x="149901" y="1466114"/>
            <a:ext cx="11542426" cy="5391886"/>
            <a:chOff x="1524000" y="1885849"/>
            <a:chExt cx="9144000" cy="3915541"/>
          </a:xfrm>
        </p:grpSpPr>
        <p:pic>
          <p:nvPicPr>
            <p:cNvPr id="19" name="image10.jpg">
              <a:extLst>
                <a:ext uri="{FF2B5EF4-FFF2-40B4-BE49-F238E27FC236}">
                  <a16:creationId xmlns:a16="http://schemas.microsoft.com/office/drawing/2014/main" id="{02EE4A0D-F12E-4E6C-8CC3-369047829D47}"/>
                </a:ext>
              </a:extLst>
            </p:cNvPr>
            <p:cNvPicPr/>
            <p:nvPr/>
          </p:nvPicPr>
          <p:blipFill>
            <a:blip r:embed="rId3" cstate="screen">
              <a:extLst>
                <a:ext uri="{28A0092B-C50C-407E-A947-70E740481C1C}">
                  <a14:useLocalDpi xmlns:a14="http://schemas.microsoft.com/office/drawing/2010/main"/>
                </a:ext>
              </a:extLst>
            </a:blip>
            <a:stretch>
              <a:fillRect/>
            </a:stretch>
          </p:blipFill>
          <p:spPr>
            <a:xfrm>
              <a:off x="3829116" y="1893554"/>
              <a:ext cx="341316" cy="330306"/>
            </a:xfrm>
            <a:prstGeom prst="rect">
              <a:avLst/>
            </a:prstGeom>
            <a:ln w="12700">
              <a:miter lim="400000"/>
            </a:ln>
          </p:spPr>
        </p:pic>
        <p:pic>
          <p:nvPicPr>
            <p:cNvPr id="20" name="image11.jpg">
              <a:extLst>
                <a:ext uri="{FF2B5EF4-FFF2-40B4-BE49-F238E27FC236}">
                  <a16:creationId xmlns:a16="http://schemas.microsoft.com/office/drawing/2014/main" id="{F8BF8722-F644-44D4-AC4E-702291CA73F4}"/>
                </a:ext>
              </a:extLst>
            </p:cNvPr>
            <p:cNvPicPr/>
            <p:nvPr/>
          </p:nvPicPr>
          <p:blipFill>
            <a:blip r:embed="rId4" cstate="screen">
              <a:extLst>
                <a:ext uri="{28A0092B-C50C-407E-A947-70E740481C1C}">
                  <a14:useLocalDpi xmlns:a14="http://schemas.microsoft.com/office/drawing/2010/main"/>
                </a:ext>
              </a:extLst>
            </a:blip>
            <a:stretch>
              <a:fillRect/>
            </a:stretch>
          </p:blipFill>
          <p:spPr>
            <a:xfrm>
              <a:off x="5169307" y="1885849"/>
              <a:ext cx="334711" cy="345719"/>
            </a:xfrm>
            <a:prstGeom prst="rect">
              <a:avLst/>
            </a:prstGeom>
            <a:ln w="12700">
              <a:miter lim="400000"/>
            </a:ln>
          </p:spPr>
        </p:pic>
        <p:pic>
          <p:nvPicPr>
            <p:cNvPr id="21" name="image12.jpg">
              <a:extLst>
                <a:ext uri="{FF2B5EF4-FFF2-40B4-BE49-F238E27FC236}">
                  <a16:creationId xmlns:a16="http://schemas.microsoft.com/office/drawing/2014/main" id="{DCDA6C75-5381-4487-BFA4-EB7F9873CA28}"/>
                </a:ext>
              </a:extLst>
            </p:cNvPr>
            <p:cNvPicPr/>
            <p:nvPr/>
          </p:nvPicPr>
          <p:blipFill>
            <a:blip r:embed="rId5" cstate="screen">
              <a:extLst>
                <a:ext uri="{28A0092B-C50C-407E-A947-70E740481C1C}">
                  <a14:useLocalDpi xmlns:a14="http://schemas.microsoft.com/office/drawing/2010/main"/>
                </a:ext>
              </a:extLst>
            </a:blip>
            <a:stretch>
              <a:fillRect/>
            </a:stretch>
          </p:blipFill>
          <p:spPr>
            <a:xfrm>
              <a:off x="6563501" y="1888048"/>
              <a:ext cx="341316" cy="341316"/>
            </a:xfrm>
            <a:prstGeom prst="rect">
              <a:avLst/>
            </a:prstGeom>
            <a:ln w="12700">
              <a:miter lim="400000"/>
            </a:ln>
          </p:spPr>
        </p:pic>
        <p:pic>
          <p:nvPicPr>
            <p:cNvPr id="22" name="image13.pdf">
              <a:extLst>
                <a:ext uri="{FF2B5EF4-FFF2-40B4-BE49-F238E27FC236}">
                  <a16:creationId xmlns:a16="http://schemas.microsoft.com/office/drawing/2014/main" id="{9A1FE3F7-45E8-458A-B905-0096D726B7FF}"/>
                </a:ext>
              </a:extLst>
            </p:cNvPr>
            <p:cNvPicPr/>
            <p:nvPr/>
          </p:nvPicPr>
          <p:blipFill>
            <a:blip r:embed="rId6" cstate="screen">
              <a:extLst>
                <a:ext uri="{28A0092B-C50C-407E-A947-70E740481C1C}">
                  <a14:useLocalDpi xmlns:a14="http://schemas.microsoft.com/office/drawing/2010/main"/>
                </a:ext>
              </a:extLst>
            </a:blip>
            <a:stretch>
              <a:fillRect/>
            </a:stretch>
          </p:blipFill>
          <p:spPr>
            <a:xfrm>
              <a:off x="7905358" y="1909513"/>
              <a:ext cx="341316" cy="341316"/>
            </a:xfrm>
            <a:prstGeom prst="rect">
              <a:avLst/>
            </a:prstGeom>
            <a:ln w="12700">
              <a:miter lim="400000"/>
            </a:ln>
          </p:spPr>
        </p:pic>
        <p:sp>
          <p:nvSpPr>
            <p:cNvPr id="23" name="Shape 702">
              <a:extLst>
                <a:ext uri="{FF2B5EF4-FFF2-40B4-BE49-F238E27FC236}">
                  <a16:creationId xmlns:a16="http://schemas.microsoft.com/office/drawing/2014/main" id="{3AF348C1-7F6D-4D13-897B-43007C502F16}"/>
                </a:ext>
              </a:extLst>
            </p:cNvPr>
            <p:cNvSpPr/>
            <p:nvPr/>
          </p:nvSpPr>
          <p:spPr>
            <a:xfrm>
              <a:off x="3874690" y="1934600"/>
              <a:ext cx="256168"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321468">
                <a:defRPr sz="2200" b="1">
                  <a:solidFill>
                    <a:srgbClr val="FFFFFF"/>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1</a:t>
              </a:r>
            </a:p>
          </p:txBody>
        </p:sp>
        <p:sp>
          <p:nvSpPr>
            <p:cNvPr id="24" name="Shape 703">
              <a:extLst>
                <a:ext uri="{FF2B5EF4-FFF2-40B4-BE49-F238E27FC236}">
                  <a16:creationId xmlns:a16="http://schemas.microsoft.com/office/drawing/2014/main" id="{722B9FBD-3360-4A72-B807-498A504D119E}"/>
                </a:ext>
              </a:extLst>
            </p:cNvPr>
            <p:cNvSpPr/>
            <p:nvPr/>
          </p:nvSpPr>
          <p:spPr>
            <a:xfrm>
              <a:off x="5244876" y="1945212"/>
              <a:ext cx="256168"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321468">
                <a:defRPr sz="2200" b="1">
                  <a:solidFill>
                    <a:srgbClr val="FFFFFF"/>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2</a:t>
              </a:r>
            </a:p>
          </p:txBody>
        </p:sp>
        <p:sp>
          <p:nvSpPr>
            <p:cNvPr id="25" name="Shape 704">
              <a:extLst>
                <a:ext uri="{FF2B5EF4-FFF2-40B4-BE49-F238E27FC236}">
                  <a16:creationId xmlns:a16="http://schemas.microsoft.com/office/drawing/2014/main" id="{2370110E-28C8-4A05-BF4D-3F4726B6B171}"/>
                </a:ext>
              </a:extLst>
            </p:cNvPr>
            <p:cNvSpPr/>
            <p:nvPr/>
          </p:nvSpPr>
          <p:spPr>
            <a:xfrm>
              <a:off x="6620368" y="1934600"/>
              <a:ext cx="256168"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321468">
                <a:defRPr sz="2200" b="1">
                  <a:solidFill>
                    <a:srgbClr val="FFFFFF"/>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3</a:t>
              </a:r>
            </a:p>
          </p:txBody>
        </p:sp>
        <p:sp>
          <p:nvSpPr>
            <p:cNvPr id="26" name="Shape 705">
              <a:extLst>
                <a:ext uri="{FF2B5EF4-FFF2-40B4-BE49-F238E27FC236}">
                  <a16:creationId xmlns:a16="http://schemas.microsoft.com/office/drawing/2014/main" id="{ACF87CC3-BAB4-43A5-BD1C-5245A2A0C0E6}"/>
                </a:ext>
              </a:extLst>
            </p:cNvPr>
            <p:cNvSpPr/>
            <p:nvPr/>
          </p:nvSpPr>
          <p:spPr>
            <a:xfrm>
              <a:off x="8002960" y="1907631"/>
              <a:ext cx="256168"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321468">
                <a:defRPr sz="2200" b="1">
                  <a:solidFill>
                    <a:srgbClr val="FFFFFF"/>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4</a:t>
              </a:r>
            </a:p>
          </p:txBody>
        </p:sp>
        <p:sp>
          <p:nvSpPr>
            <p:cNvPr id="27" name="Shape 706">
              <a:extLst>
                <a:ext uri="{FF2B5EF4-FFF2-40B4-BE49-F238E27FC236}">
                  <a16:creationId xmlns:a16="http://schemas.microsoft.com/office/drawing/2014/main" id="{B2505B8E-D1B2-48EF-A137-E30A43A30A30}"/>
                </a:ext>
              </a:extLst>
            </p:cNvPr>
            <p:cNvSpPr/>
            <p:nvPr/>
          </p:nvSpPr>
          <p:spPr>
            <a:xfrm>
              <a:off x="3765941" y="2483344"/>
              <a:ext cx="410586" cy="23468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321468">
                <a:defRPr sz="6400">
                  <a:solidFill>
                    <a:srgbClr val="0D0D0D"/>
                  </a:solidFill>
                  <a:latin typeface="Arial Rounded MT Bold"/>
                  <a:ea typeface="Arial Rounded MT Bold"/>
                  <a:cs typeface="Arial Rounded MT Bold"/>
                  <a:sym typeface="Arial Rounded MT Bold"/>
                </a:defRPr>
              </a:lvl1pPr>
            </a:lstStyle>
            <a:p>
              <a:pPr algn="ctr" defTabSz="241101">
                <a:defRPr sz="1800">
                  <a:solidFill>
                    <a:srgbClr val="000000"/>
                  </a:solidFill>
                </a:defRPr>
              </a:pPr>
              <a:r>
                <a:rPr sz="2100" dirty="0">
                  <a:solidFill>
                    <a:srgbClr val="000000"/>
                  </a:solidFill>
                </a:rPr>
                <a:t>?</a:t>
              </a:r>
            </a:p>
          </p:txBody>
        </p:sp>
        <p:sp>
          <p:nvSpPr>
            <p:cNvPr id="28" name="Shape 707">
              <a:extLst>
                <a:ext uri="{FF2B5EF4-FFF2-40B4-BE49-F238E27FC236}">
                  <a16:creationId xmlns:a16="http://schemas.microsoft.com/office/drawing/2014/main" id="{1B33F6A7-7C87-4CAA-9F8E-6D27923C509C}"/>
                </a:ext>
              </a:extLst>
            </p:cNvPr>
            <p:cNvSpPr/>
            <p:nvPr/>
          </p:nvSpPr>
          <p:spPr>
            <a:xfrm>
              <a:off x="3612025" y="2967295"/>
              <a:ext cx="854878" cy="4154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321468">
                <a:defRPr sz="1100">
                  <a:solidFill>
                    <a:srgbClr val="808080"/>
                  </a:solidFill>
                  <a:latin typeface="Raleway"/>
                  <a:ea typeface="Raleway"/>
                  <a:cs typeface="Raleway"/>
                  <a:sym typeface="Raleway"/>
                </a:defRPr>
              </a:lvl1pPr>
            </a:lstStyle>
            <a:p>
              <a:pPr defTabSz="241101">
                <a:defRPr sz="1800">
                  <a:solidFill>
                    <a:srgbClr val="000000"/>
                  </a:solidFill>
                </a:defRPr>
              </a:pPr>
              <a:r>
                <a:rPr sz="1350" dirty="0">
                  <a:solidFill>
                    <a:srgbClr val="000000"/>
                  </a:solidFill>
                </a:rPr>
                <a:t>What’s not working?</a:t>
              </a:r>
            </a:p>
          </p:txBody>
        </p:sp>
        <p:sp>
          <p:nvSpPr>
            <p:cNvPr id="29" name="Shape 708">
              <a:extLst>
                <a:ext uri="{FF2B5EF4-FFF2-40B4-BE49-F238E27FC236}">
                  <a16:creationId xmlns:a16="http://schemas.microsoft.com/office/drawing/2014/main" id="{EBA48B25-54FC-4849-8000-2038CC81663E}"/>
                </a:ext>
              </a:extLst>
            </p:cNvPr>
            <p:cNvSpPr/>
            <p:nvPr/>
          </p:nvSpPr>
          <p:spPr>
            <a:xfrm>
              <a:off x="4806976" y="2967296"/>
              <a:ext cx="1131970" cy="103874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321468">
                <a:defRPr sz="1100">
                  <a:solidFill>
                    <a:srgbClr val="808080"/>
                  </a:solidFill>
                  <a:latin typeface="Raleway"/>
                  <a:ea typeface="Raleway"/>
                  <a:cs typeface="Raleway"/>
                  <a:sym typeface="Raleway"/>
                </a:defRPr>
              </a:lvl1pPr>
            </a:lstStyle>
            <a:p>
              <a:pPr defTabSz="241101">
                <a:defRPr sz="1800">
                  <a:solidFill>
                    <a:srgbClr val="000000"/>
                  </a:solidFill>
                </a:defRPr>
              </a:pPr>
              <a:r>
                <a:rPr sz="1350" dirty="0">
                  <a:solidFill>
                    <a:srgbClr val="000000"/>
                  </a:solidFill>
                </a:rPr>
                <a:t>What is the positive change that we want to see happen?</a:t>
              </a:r>
            </a:p>
          </p:txBody>
        </p:sp>
        <p:sp>
          <p:nvSpPr>
            <p:cNvPr id="30" name="Shape 709">
              <a:extLst>
                <a:ext uri="{FF2B5EF4-FFF2-40B4-BE49-F238E27FC236}">
                  <a16:creationId xmlns:a16="http://schemas.microsoft.com/office/drawing/2014/main" id="{B2BE8632-3D8C-40F5-B3EF-7CF20233C9BA}"/>
                </a:ext>
              </a:extLst>
            </p:cNvPr>
            <p:cNvSpPr/>
            <p:nvPr/>
          </p:nvSpPr>
          <p:spPr>
            <a:xfrm>
              <a:off x="5107671" y="2337957"/>
              <a:ext cx="536865" cy="536864"/>
            </a:xfrm>
            <a:prstGeom prst="star5">
              <a:avLst>
                <a:gd name="adj" fmla="val 19098"/>
                <a:gd name="hf" fmla="val 105146"/>
                <a:gd name="vf" fmla="val 110557"/>
              </a:avLst>
            </a:prstGeom>
            <a:solidFill/>
            <a:ln w="3175">
              <a:miter lim="400000"/>
            </a:ln>
          </p:spPr>
          <p:txBody>
            <a:bodyPr lIns="0" tIns="0" rIns="0" bIns="0" anchor="ctr"/>
            <a:lstStyle/>
            <a:p>
              <a:pPr algn="ctr" defTabSz="241101">
                <a:defRPr sz="1600">
                  <a:solidFill>
                    <a:srgbClr val="FFFFFF"/>
                  </a:solidFill>
                  <a:latin typeface="Calibri"/>
                  <a:ea typeface="Calibri"/>
                  <a:cs typeface="Calibri"/>
                  <a:sym typeface="Calibri"/>
                </a:defRPr>
              </a:pPr>
              <a:endParaRPr sz="1200">
                <a:solidFill>
                  <a:srgbClr val="FFFFFF"/>
                </a:solidFill>
                <a:latin typeface="Calibri"/>
                <a:ea typeface="Calibri"/>
                <a:cs typeface="Calibri"/>
                <a:sym typeface="Calibri"/>
              </a:endParaRPr>
            </a:p>
          </p:txBody>
        </p:sp>
        <p:pic>
          <p:nvPicPr>
            <p:cNvPr id="31" name="image14.png" descr="noun_magnifying-glass_894551.png">
              <a:extLst>
                <a:ext uri="{FF2B5EF4-FFF2-40B4-BE49-F238E27FC236}">
                  <a16:creationId xmlns:a16="http://schemas.microsoft.com/office/drawing/2014/main" id="{84B76F90-F4D8-4D7D-949B-9DE2E2BED2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6449827" y="2335182"/>
              <a:ext cx="606137" cy="606137"/>
            </a:xfrm>
            <a:prstGeom prst="rect">
              <a:avLst/>
            </a:prstGeom>
            <a:ln w="12700">
              <a:miter lim="400000"/>
            </a:ln>
          </p:spPr>
        </p:pic>
        <p:sp>
          <p:nvSpPr>
            <p:cNvPr id="32" name="Shape 711">
              <a:extLst>
                <a:ext uri="{FF2B5EF4-FFF2-40B4-BE49-F238E27FC236}">
                  <a16:creationId xmlns:a16="http://schemas.microsoft.com/office/drawing/2014/main" id="{240C8070-C9C5-4BEE-99E8-FE4FC7C3B064}"/>
                </a:ext>
              </a:extLst>
            </p:cNvPr>
            <p:cNvSpPr/>
            <p:nvPr/>
          </p:nvSpPr>
          <p:spPr>
            <a:xfrm>
              <a:off x="6290807" y="2967295"/>
              <a:ext cx="964321" cy="4154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defTabSz="241101"/>
              <a:r>
                <a:rPr sz="1350">
                  <a:solidFill>
                    <a:prstClr val="black"/>
                  </a:solidFill>
                  <a:latin typeface="Raleway"/>
                  <a:ea typeface="Raleway"/>
                  <a:cs typeface="Raleway"/>
                  <a:sym typeface="Raleway"/>
                </a:rPr>
                <a:t>Now make </a:t>
              </a:r>
              <a:br>
                <a:rPr sz="1350">
                  <a:solidFill>
                    <a:prstClr val="black"/>
                  </a:solidFill>
                  <a:latin typeface="Raleway"/>
                  <a:ea typeface="Raleway"/>
                  <a:cs typeface="Raleway"/>
                  <a:sym typeface="Raleway"/>
                </a:rPr>
              </a:br>
              <a:r>
                <a:rPr sz="1350">
                  <a:solidFill>
                    <a:prstClr val="black"/>
                  </a:solidFill>
                  <a:latin typeface="Raleway"/>
                  <a:ea typeface="Raleway"/>
                  <a:cs typeface="Raleway"/>
                  <a:sym typeface="Raleway"/>
                </a:rPr>
                <a:t>it specific </a:t>
              </a:r>
            </a:p>
          </p:txBody>
        </p:sp>
        <p:pic>
          <p:nvPicPr>
            <p:cNvPr id="33" name="image15.png" descr="noun_goal-achievement_951312.png">
              <a:extLst>
                <a:ext uri="{FF2B5EF4-FFF2-40B4-BE49-F238E27FC236}">
                  <a16:creationId xmlns:a16="http://schemas.microsoft.com/office/drawing/2014/main" id="{C12BAB48-D7B3-4199-B9B1-BDF896509F5B}"/>
                </a:ext>
              </a:extLst>
            </p:cNvPr>
            <p:cNvPicPr/>
            <p:nvPr/>
          </p:nvPicPr>
          <p:blipFill>
            <a:blip r:embed="rId8" cstate="screen">
              <a:extLst>
                <a:ext uri="{28A0092B-C50C-407E-A947-70E740481C1C}">
                  <a14:useLocalDpi xmlns:a14="http://schemas.microsoft.com/office/drawing/2010/main"/>
                </a:ext>
              </a:extLst>
            </a:blip>
            <a:stretch>
              <a:fillRect/>
            </a:stretch>
          </p:blipFill>
          <p:spPr>
            <a:xfrm>
              <a:off x="7840668" y="2363933"/>
              <a:ext cx="517067" cy="517067"/>
            </a:xfrm>
            <a:prstGeom prst="rect">
              <a:avLst/>
            </a:prstGeom>
            <a:ln w="12700">
              <a:miter lim="400000"/>
            </a:ln>
          </p:spPr>
        </p:pic>
        <p:sp>
          <p:nvSpPr>
            <p:cNvPr id="34" name="Shape 713">
              <a:extLst>
                <a:ext uri="{FF2B5EF4-FFF2-40B4-BE49-F238E27FC236}">
                  <a16:creationId xmlns:a16="http://schemas.microsoft.com/office/drawing/2014/main" id="{4B16C4B8-0230-48C4-8D89-FF28E18970E9}"/>
                </a:ext>
              </a:extLst>
            </p:cNvPr>
            <p:cNvSpPr/>
            <p:nvPr/>
          </p:nvSpPr>
          <p:spPr>
            <a:xfrm>
              <a:off x="7635079" y="2967298"/>
              <a:ext cx="1557440" cy="2077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defTabSz="321468">
                <a:defRPr sz="1100">
                  <a:solidFill>
                    <a:srgbClr val="808080"/>
                  </a:solidFill>
                  <a:latin typeface="Raleway"/>
                  <a:ea typeface="Raleway"/>
                  <a:cs typeface="Raleway"/>
                  <a:sym typeface="Raleway"/>
                </a:defRPr>
              </a:lvl1pPr>
            </a:lstStyle>
            <a:p>
              <a:pPr defTabSz="241101">
                <a:defRPr sz="1800">
                  <a:solidFill>
                    <a:srgbClr val="000000"/>
                  </a:solidFill>
                </a:defRPr>
              </a:pPr>
              <a:r>
                <a:rPr sz="1350">
                  <a:solidFill>
                    <a:srgbClr val="000000"/>
                  </a:solidFill>
                </a:rPr>
                <a:t>Is it achievable?</a:t>
              </a:r>
            </a:p>
          </p:txBody>
        </p:sp>
        <p:sp>
          <p:nvSpPr>
            <p:cNvPr id="35" name="Shape 714">
              <a:extLst>
                <a:ext uri="{FF2B5EF4-FFF2-40B4-BE49-F238E27FC236}">
                  <a16:creationId xmlns:a16="http://schemas.microsoft.com/office/drawing/2014/main" id="{27ECFA51-08E1-48EC-B4C2-8D9E475D0C85}"/>
                </a:ext>
              </a:extLst>
            </p:cNvPr>
            <p:cNvSpPr/>
            <p:nvPr/>
          </p:nvSpPr>
          <p:spPr>
            <a:xfrm>
              <a:off x="4492884" y="2516706"/>
              <a:ext cx="311728" cy="233306"/>
            </a:xfrm>
            <a:prstGeom prst="rightArrow">
              <a:avLst>
                <a:gd name="adj1" fmla="val 50000"/>
                <a:gd name="adj2" fmla="val 50000"/>
              </a:avLst>
            </a:prstGeom>
            <a:solidFill>
              <a:srgbClr val="D9D9D9"/>
            </a:solidFill>
            <a:ln w="3175">
              <a:miter lim="400000"/>
            </a:ln>
          </p:spPr>
          <p:txBody>
            <a:bodyPr lIns="0" tIns="0" rIns="0" bIns="0" anchor="ctr"/>
            <a:lstStyle/>
            <a:p>
              <a:pPr algn="ctr" defTabSz="241101">
                <a:defRPr sz="1600">
                  <a:solidFill>
                    <a:srgbClr val="FFFFFF"/>
                  </a:solidFill>
                  <a:latin typeface="Calibri"/>
                  <a:ea typeface="Calibri"/>
                  <a:cs typeface="Calibri"/>
                  <a:sym typeface="Calibri"/>
                </a:defRPr>
              </a:pPr>
              <a:endParaRPr sz="1200">
                <a:solidFill>
                  <a:srgbClr val="FFFFFF"/>
                </a:solidFill>
                <a:latin typeface="Calibri"/>
                <a:ea typeface="Calibri"/>
                <a:cs typeface="Calibri"/>
                <a:sym typeface="Calibri"/>
              </a:endParaRPr>
            </a:p>
          </p:txBody>
        </p:sp>
        <p:sp>
          <p:nvSpPr>
            <p:cNvPr id="36" name="Shape 715">
              <a:extLst>
                <a:ext uri="{FF2B5EF4-FFF2-40B4-BE49-F238E27FC236}">
                  <a16:creationId xmlns:a16="http://schemas.microsoft.com/office/drawing/2014/main" id="{ABCF6796-A2C8-4E76-9FB7-2079DDDBEF9A}"/>
                </a:ext>
              </a:extLst>
            </p:cNvPr>
            <p:cNvSpPr/>
            <p:nvPr/>
          </p:nvSpPr>
          <p:spPr>
            <a:xfrm>
              <a:off x="5874396" y="2516706"/>
              <a:ext cx="311728" cy="233306"/>
            </a:xfrm>
            <a:prstGeom prst="rightArrow">
              <a:avLst>
                <a:gd name="adj1" fmla="val 50000"/>
                <a:gd name="adj2" fmla="val 50000"/>
              </a:avLst>
            </a:prstGeom>
            <a:solidFill>
              <a:srgbClr val="D9D9D9"/>
            </a:solidFill>
            <a:ln w="3175">
              <a:miter lim="400000"/>
            </a:ln>
          </p:spPr>
          <p:txBody>
            <a:bodyPr lIns="0" tIns="0" rIns="0" bIns="0" anchor="ctr"/>
            <a:lstStyle/>
            <a:p>
              <a:pPr algn="ctr" defTabSz="241101">
                <a:defRPr sz="1600">
                  <a:solidFill>
                    <a:srgbClr val="FFFFFF"/>
                  </a:solidFill>
                  <a:latin typeface="Calibri"/>
                  <a:ea typeface="Calibri"/>
                  <a:cs typeface="Calibri"/>
                  <a:sym typeface="Calibri"/>
                </a:defRPr>
              </a:pPr>
              <a:endParaRPr sz="1200">
                <a:solidFill>
                  <a:srgbClr val="FFFFFF"/>
                </a:solidFill>
                <a:latin typeface="Calibri"/>
                <a:ea typeface="Calibri"/>
                <a:cs typeface="Calibri"/>
                <a:sym typeface="Calibri"/>
              </a:endParaRPr>
            </a:p>
          </p:txBody>
        </p:sp>
        <p:sp>
          <p:nvSpPr>
            <p:cNvPr id="37" name="Shape 716">
              <a:extLst>
                <a:ext uri="{FF2B5EF4-FFF2-40B4-BE49-F238E27FC236}">
                  <a16:creationId xmlns:a16="http://schemas.microsoft.com/office/drawing/2014/main" id="{E5BADA83-D922-449F-95B3-38F09497CC6D}"/>
                </a:ext>
              </a:extLst>
            </p:cNvPr>
            <p:cNvSpPr/>
            <p:nvPr/>
          </p:nvSpPr>
          <p:spPr>
            <a:xfrm>
              <a:off x="7255908" y="2516706"/>
              <a:ext cx="311728" cy="233306"/>
            </a:xfrm>
            <a:prstGeom prst="rightArrow">
              <a:avLst>
                <a:gd name="adj1" fmla="val 50000"/>
                <a:gd name="adj2" fmla="val 50000"/>
              </a:avLst>
            </a:prstGeom>
            <a:solidFill>
              <a:srgbClr val="D9D9D9"/>
            </a:solidFill>
            <a:ln w="3175">
              <a:miter lim="400000"/>
            </a:ln>
          </p:spPr>
          <p:txBody>
            <a:bodyPr lIns="0" tIns="0" rIns="0" bIns="0" anchor="ctr"/>
            <a:lstStyle/>
            <a:p>
              <a:pPr algn="ctr" defTabSz="241101">
                <a:defRPr sz="1600">
                  <a:solidFill>
                    <a:srgbClr val="FFFFFF"/>
                  </a:solidFill>
                  <a:latin typeface="Calibri"/>
                  <a:ea typeface="Calibri"/>
                  <a:cs typeface="Calibri"/>
                  <a:sym typeface="Calibri"/>
                </a:defRPr>
              </a:pPr>
              <a:endParaRPr sz="1200">
                <a:solidFill>
                  <a:srgbClr val="FFFFFF"/>
                </a:solidFill>
                <a:latin typeface="Calibri"/>
                <a:ea typeface="Calibri"/>
                <a:cs typeface="Calibri"/>
                <a:sym typeface="Calibri"/>
              </a:endParaRPr>
            </a:p>
          </p:txBody>
        </p:sp>
        <p:sp>
          <p:nvSpPr>
            <p:cNvPr id="38" name="Shape 717">
              <a:extLst>
                <a:ext uri="{FF2B5EF4-FFF2-40B4-BE49-F238E27FC236}">
                  <a16:creationId xmlns:a16="http://schemas.microsoft.com/office/drawing/2014/main" id="{D7635F8A-9A42-4555-808F-70E785DE280B}"/>
                </a:ext>
              </a:extLst>
            </p:cNvPr>
            <p:cNvSpPr/>
            <p:nvPr/>
          </p:nvSpPr>
          <p:spPr>
            <a:xfrm>
              <a:off x="7857162" y="3457259"/>
              <a:ext cx="312053"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321468">
                <a:defRPr sz="1100" b="1">
                  <a:solidFill>
                    <a:srgbClr val="808080"/>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No</a:t>
              </a:r>
            </a:p>
          </p:txBody>
        </p:sp>
        <p:sp>
          <p:nvSpPr>
            <p:cNvPr id="39" name="Shape 718">
              <a:extLst>
                <a:ext uri="{FF2B5EF4-FFF2-40B4-BE49-F238E27FC236}">
                  <a16:creationId xmlns:a16="http://schemas.microsoft.com/office/drawing/2014/main" id="{06AC9753-F86E-47F0-9882-F335644D43F9}"/>
                </a:ext>
              </a:extLst>
            </p:cNvPr>
            <p:cNvSpPr/>
            <p:nvPr/>
          </p:nvSpPr>
          <p:spPr>
            <a:xfrm>
              <a:off x="8634284" y="3488766"/>
              <a:ext cx="424487"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321468">
                <a:defRPr sz="1100" b="1">
                  <a:solidFill>
                    <a:srgbClr val="808080"/>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Yes</a:t>
              </a:r>
            </a:p>
          </p:txBody>
        </p:sp>
        <p:cxnSp>
          <p:nvCxnSpPr>
            <p:cNvPr id="40" name="Connector 719">
              <a:extLst>
                <a:ext uri="{FF2B5EF4-FFF2-40B4-BE49-F238E27FC236}">
                  <a16:creationId xmlns:a16="http://schemas.microsoft.com/office/drawing/2014/main" id="{6CF7CC28-ED16-4451-A96A-25EC993C92FA}"/>
                </a:ext>
              </a:extLst>
            </p:cNvPr>
            <p:cNvCxnSpPr>
              <a:cxnSpLocks/>
            </p:cNvCxnSpPr>
            <p:nvPr/>
          </p:nvCxnSpPr>
          <p:spPr>
            <a:xfrm rot="10800000" flipV="1">
              <a:off x="6705383" y="3728877"/>
              <a:ext cx="1307805" cy="212654"/>
            </a:xfrm>
            <a:prstGeom prst="bentConnector3">
              <a:avLst>
                <a:gd name="adj1" fmla="val 49092"/>
              </a:avLst>
            </a:prstGeom>
            <a:ln w="50800">
              <a:solidFill>
                <a:srgbClr val="D9D9D9"/>
              </a:solidFill>
            </a:ln>
          </p:spPr>
        </p:cxnSp>
        <p:sp>
          <p:nvSpPr>
            <p:cNvPr id="41" name="Shape 720">
              <a:extLst>
                <a:ext uri="{FF2B5EF4-FFF2-40B4-BE49-F238E27FC236}">
                  <a16:creationId xmlns:a16="http://schemas.microsoft.com/office/drawing/2014/main" id="{6B73B7AF-A38C-4875-843F-4F89BD0B8FD0}"/>
                </a:ext>
              </a:extLst>
            </p:cNvPr>
            <p:cNvSpPr/>
            <p:nvPr/>
          </p:nvSpPr>
          <p:spPr>
            <a:xfrm>
              <a:off x="6603443" y="3797893"/>
              <a:ext cx="203885" cy="103883"/>
            </a:xfrm>
            <a:prstGeom prst="triangle">
              <a:avLst/>
            </a:prstGeom>
            <a:solidFill>
              <a:srgbClr val="D9D9D9"/>
            </a:solidFill>
            <a:ln w="3175">
              <a:miter lim="400000"/>
            </a:ln>
          </p:spPr>
          <p:txBody>
            <a:bodyPr lIns="0" tIns="0" rIns="0" bIns="0" anchor="ctr"/>
            <a:lstStyle/>
            <a:p>
              <a:pPr algn="ctr" defTabSz="241101">
                <a:defRPr sz="1600">
                  <a:solidFill>
                    <a:srgbClr val="FFFFFF"/>
                  </a:solidFill>
                  <a:latin typeface="Calibri"/>
                  <a:ea typeface="Calibri"/>
                  <a:cs typeface="Calibri"/>
                  <a:sym typeface="Calibri"/>
                </a:defRPr>
              </a:pPr>
              <a:endParaRPr sz="1200">
                <a:solidFill>
                  <a:srgbClr val="FFFFFF"/>
                </a:solidFill>
                <a:latin typeface="Calibri"/>
                <a:ea typeface="Calibri"/>
                <a:cs typeface="Calibri"/>
                <a:sym typeface="Calibri"/>
              </a:endParaRPr>
            </a:p>
          </p:txBody>
        </p:sp>
        <p:sp>
          <p:nvSpPr>
            <p:cNvPr id="42" name="Shape 721">
              <a:extLst>
                <a:ext uri="{FF2B5EF4-FFF2-40B4-BE49-F238E27FC236}">
                  <a16:creationId xmlns:a16="http://schemas.microsoft.com/office/drawing/2014/main" id="{FA6F1F2C-C2E0-4AC6-938F-D30F94B01050}"/>
                </a:ext>
              </a:extLst>
            </p:cNvPr>
            <p:cNvSpPr/>
            <p:nvPr/>
          </p:nvSpPr>
          <p:spPr>
            <a:xfrm>
              <a:off x="4587240" y="4398212"/>
              <a:ext cx="3023022"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321468">
                <a:defRPr sz="1100" b="1">
                  <a:solidFill>
                    <a:srgbClr val="808080"/>
                  </a:solidFill>
                  <a:latin typeface="Raleway"/>
                  <a:ea typeface="Raleway"/>
                  <a:cs typeface="Raleway"/>
                  <a:sym typeface="Raleway"/>
                </a:defRPr>
              </a:lvl1pPr>
            </a:lstStyle>
            <a:p>
              <a:pPr defTabSz="241101">
                <a:defRPr sz="1800" b="0">
                  <a:solidFill>
                    <a:srgbClr val="000000"/>
                  </a:solidFill>
                </a:defRPr>
              </a:pPr>
              <a:r>
                <a:rPr sz="1350" b="0">
                  <a:solidFill>
                    <a:srgbClr val="000000"/>
                  </a:solidFill>
                </a:rPr>
                <a:t>Now check it:</a:t>
              </a:r>
            </a:p>
          </p:txBody>
        </p:sp>
        <p:cxnSp>
          <p:nvCxnSpPr>
            <p:cNvPr id="43" name="Connector 722">
              <a:extLst>
                <a:ext uri="{FF2B5EF4-FFF2-40B4-BE49-F238E27FC236}">
                  <a16:creationId xmlns:a16="http://schemas.microsoft.com/office/drawing/2014/main" id="{5E1B11D5-AF90-473C-ACBF-5F1516C8C9A5}"/>
                </a:ext>
              </a:extLst>
            </p:cNvPr>
            <p:cNvCxnSpPr/>
            <p:nvPr/>
          </p:nvCxnSpPr>
          <p:spPr>
            <a:xfrm flipH="1">
              <a:off x="6642535" y="3713172"/>
              <a:ext cx="2114550" cy="781050"/>
            </a:xfrm>
            <a:prstGeom prst="bentConnector3">
              <a:avLst>
                <a:gd name="adj1" fmla="val 15743"/>
              </a:avLst>
            </a:prstGeom>
            <a:ln w="50800">
              <a:solidFill>
                <a:srgbClr val="D9D9D9"/>
              </a:solidFill>
            </a:ln>
          </p:spPr>
        </p:cxnSp>
        <p:sp>
          <p:nvSpPr>
            <p:cNvPr id="44" name="Shape 723">
              <a:extLst>
                <a:ext uri="{FF2B5EF4-FFF2-40B4-BE49-F238E27FC236}">
                  <a16:creationId xmlns:a16="http://schemas.microsoft.com/office/drawing/2014/main" id="{BA890FD0-761B-44F0-A3B3-9909529C5AF3}"/>
                </a:ext>
              </a:extLst>
            </p:cNvPr>
            <p:cNvSpPr/>
            <p:nvPr/>
          </p:nvSpPr>
          <p:spPr>
            <a:xfrm rot="10800000">
              <a:off x="5996810" y="4246164"/>
              <a:ext cx="203885" cy="103883"/>
            </a:xfrm>
            <a:prstGeom prst="triangle">
              <a:avLst/>
            </a:prstGeom>
            <a:solidFill>
              <a:srgbClr val="D9D9D9"/>
            </a:solidFill>
            <a:ln w="3175">
              <a:miter lim="400000"/>
            </a:ln>
          </p:spPr>
          <p:txBody>
            <a:bodyPr lIns="0" tIns="0" rIns="0" bIns="0" anchor="ctr"/>
            <a:lstStyle/>
            <a:p>
              <a:pPr algn="ctr" defTabSz="241101">
                <a:defRPr sz="1600">
                  <a:solidFill>
                    <a:srgbClr val="FFFFFF"/>
                  </a:solidFill>
                  <a:latin typeface="Calibri"/>
                  <a:ea typeface="Calibri"/>
                  <a:cs typeface="Calibri"/>
                  <a:sym typeface="Calibri"/>
                </a:defRPr>
              </a:pPr>
              <a:endParaRPr sz="1200">
                <a:solidFill>
                  <a:srgbClr val="FFFFFF"/>
                </a:solidFill>
                <a:latin typeface="Calibri"/>
                <a:ea typeface="Calibri"/>
                <a:cs typeface="Calibri"/>
                <a:sym typeface="Calibri"/>
              </a:endParaRPr>
            </a:p>
          </p:txBody>
        </p:sp>
        <p:sp>
          <p:nvSpPr>
            <p:cNvPr id="45" name="Shape 724">
              <a:extLst>
                <a:ext uri="{FF2B5EF4-FFF2-40B4-BE49-F238E27FC236}">
                  <a16:creationId xmlns:a16="http://schemas.microsoft.com/office/drawing/2014/main" id="{F8F74829-8893-4CCF-B044-25610FF09377}"/>
                </a:ext>
              </a:extLst>
            </p:cNvPr>
            <p:cNvSpPr/>
            <p:nvPr/>
          </p:nvSpPr>
          <p:spPr>
            <a:xfrm>
              <a:off x="1955796" y="4122994"/>
              <a:ext cx="5385905" cy="14304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Is the solution embedded in the outcome?</a:t>
              </a:r>
            </a:p>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Is it measurable?</a:t>
              </a:r>
            </a:p>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Does it keep something that is working?</a:t>
              </a:r>
            </a:p>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Does it change something that is not working?</a:t>
              </a:r>
            </a:p>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Does it move the person towards a future they want?</a:t>
              </a:r>
            </a:p>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Do you know your starting point?</a:t>
              </a:r>
            </a:p>
            <a:p>
              <a:pPr marL="342900" indent="-342900" defTabSz="241101">
                <a:buClr>
                  <a:srgbClr val="808080"/>
                </a:buClr>
                <a:buSzPct val="100000"/>
                <a:buFont typeface="Arial" panose="020B0604020202020204" pitchFamily="34" charset="0"/>
                <a:buChar char="•"/>
              </a:pPr>
              <a:r>
                <a:rPr lang="en-GB" sz="1600" dirty="0">
                  <a:solidFill>
                    <a:prstClr val="black"/>
                  </a:solidFill>
                  <a:latin typeface="Arial" charset="0"/>
                  <a:ea typeface="Arial" charset="0"/>
                  <a:cs typeface="Arial" charset="0"/>
                  <a:sym typeface="Raleway"/>
                </a:rPr>
                <a:t>Is it personal and not expressed from a service perspective?</a:t>
              </a:r>
            </a:p>
            <a:p>
              <a:pPr defTabSz="241101">
                <a:buClr>
                  <a:srgbClr val="808080"/>
                </a:buClr>
                <a:buSzPct val="100000"/>
              </a:pPr>
              <a:endParaRPr sz="1600" b="1" dirty="0">
                <a:solidFill>
                  <a:prstClr val="black"/>
                </a:solidFill>
                <a:latin typeface="Arial" charset="0"/>
                <a:ea typeface="Arial" charset="0"/>
                <a:cs typeface="Arial" charset="0"/>
                <a:sym typeface="Raleway"/>
              </a:endParaRPr>
            </a:p>
          </p:txBody>
        </p:sp>
        <p:sp>
          <p:nvSpPr>
            <p:cNvPr id="46" name="Shape 725">
              <a:extLst>
                <a:ext uri="{FF2B5EF4-FFF2-40B4-BE49-F238E27FC236}">
                  <a16:creationId xmlns:a16="http://schemas.microsoft.com/office/drawing/2014/main" id="{31DA4F39-82F2-4EFC-9AB7-B95A5EC94645}"/>
                </a:ext>
              </a:extLst>
            </p:cNvPr>
            <p:cNvSpPr/>
            <p:nvPr/>
          </p:nvSpPr>
          <p:spPr>
            <a:xfrm>
              <a:off x="6290807" y="3440638"/>
              <a:ext cx="1691684" cy="2077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321468">
                <a:defRPr sz="800" i="1">
                  <a:solidFill>
                    <a:srgbClr val="808080"/>
                  </a:solidFill>
                  <a:latin typeface="Raleway"/>
                  <a:ea typeface="Raleway"/>
                  <a:cs typeface="Raleway"/>
                  <a:sym typeface="Raleway"/>
                </a:defRPr>
              </a:lvl1pPr>
            </a:lstStyle>
            <a:p>
              <a:pPr defTabSz="241101">
                <a:defRPr sz="1800" i="0">
                  <a:solidFill>
                    <a:srgbClr val="000000"/>
                  </a:solidFill>
                </a:defRPr>
              </a:pPr>
              <a:r>
                <a:rPr sz="1350" i="0" dirty="0">
                  <a:solidFill>
                    <a:srgbClr val="000000"/>
                  </a:solidFill>
                </a:rPr>
                <a:t>Go back and re-write</a:t>
              </a:r>
            </a:p>
          </p:txBody>
        </p:sp>
        <p:sp>
          <p:nvSpPr>
            <p:cNvPr id="47" name="TextBox 46">
              <a:extLst>
                <a:ext uri="{FF2B5EF4-FFF2-40B4-BE49-F238E27FC236}">
                  <a16:creationId xmlns:a16="http://schemas.microsoft.com/office/drawing/2014/main" id="{B17EFA0C-E54D-4699-B307-430766699056}"/>
                </a:ext>
              </a:extLst>
            </p:cNvPr>
            <p:cNvSpPr txBox="1"/>
            <p:nvPr/>
          </p:nvSpPr>
          <p:spPr>
            <a:xfrm>
              <a:off x="1524000" y="5501308"/>
              <a:ext cx="9144000" cy="300082"/>
            </a:xfrm>
            <a:prstGeom prst="rect">
              <a:avLst/>
            </a:prstGeom>
            <a:solidFill>
              <a:schemeClr val="bg1"/>
            </a:solidFill>
          </p:spPr>
          <p:txBody>
            <a:bodyPr wrap="square" rtlCol="0">
              <a:spAutoFit/>
            </a:bodyPr>
            <a:lstStyle/>
            <a:p>
              <a:pPr defTabSz="342900"/>
              <a:endParaRPr lang="en-US" sz="1350" dirty="0">
                <a:solidFill>
                  <a:prstClr val="black"/>
                </a:solidFill>
                <a:latin typeface="Calibri" panose="020F0502020204030204"/>
              </a:endParaRPr>
            </a:p>
          </p:txBody>
        </p:sp>
      </p:grpSp>
    </p:spTree>
    <p:extLst>
      <p:ext uri="{BB962C8B-B14F-4D97-AF65-F5344CB8AC3E}">
        <p14:creationId xmlns:p14="http://schemas.microsoft.com/office/powerpoint/2010/main" val="360440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Developing outcomes from working/ not working </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pic>
        <p:nvPicPr>
          <p:cNvPr id="49" name="image16.png" descr="Screen Shot 2017-05-22 at 21.18.55.png">
            <a:extLst>
              <a:ext uri="{FF2B5EF4-FFF2-40B4-BE49-F238E27FC236}">
                <a16:creationId xmlns:a16="http://schemas.microsoft.com/office/drawing/2014/main" id="{B26DFC9D-B748-438E-83C8-4E0DCF0348E7}"/>
              </a:ext>
            </a:extLst>
          </p:cNvPr>
          <p:cNvPicPr/>
          <p:nvPr/>
        </p:nvPicPr>
        <p:blipFill>
          <a:blip r:embed="rId3">
            <a:extLst>
              <a:ext uri="{28A0092B-C50C-407E-A947-70E740481C1C}">
                <a14:useLocalDpi xmlns:a14="http://schemas.microsoft.com/office/drawing/2010/main"/>
              </a:ext>
            </a:extLst>
          </a:blip>
          <a:stretch>
            <a:fillRect/>
          </a:stretch>
        </p:blipFill>
        <p:spPr>
          <a:xfrm>
            <a:off x="614921" y="1466114"/>
            <a:ext cx="1948397" cy="3870384"/>
          </a:xfrm>
          <a:prstGeom prst="rect">
            <a:avLst/>
          </a:prstGeom>
          <a:ln w="12700">
            <a:miter lim="400000"/>
          </a:ln>
        </p:spPr>
      </p:pic>
      <p:sp>
        <p:nvSpPr>
          <p:cNvPr id="50" name="Shape 775">
            <a:extLst>
              <a:ext uri="{FF2B5EF4-FFF2-40B4-BE49-F238E27FC236}">
                <a16:creationId xmlns:a16="http://schemas.microsoft.com/office/drawing/2014/main" id="{E56D6DFE-89FF-488B-B7C4-4528CDCF0F54}"/>
              </a:ext>
            </a:extLst>
          </p:cNvPr>
          <p:cNvSpPr/>
          <p:nvPr/>
        </p:nvSpPr>
        <p:spPr>
          <a:xfrm>
            <a:off x="2563318" y="2822557"/>
            <a:ext cx="3207895"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321468">
              <a:defRPr sz="3000" b="1">
                <a:solidFill>
                  <a:srgbClr val="808080"/>
                </a:solidFill>
                <a:latin typeface="Raleway"/>
                <a:ea typeface="Raleway"/>
                <a:cs typeface="Raleway"/>
                <a:sym typeface="Raleway"/>
              </a:defRPr>
            </a:lvl1pPr>
          </a:lstStyle>
          <a:p>
            <a:pPr>
              <a:defRPr sz="1800" b="0">
                <a:solidFill>
                  <a:srgbClr val="000000"/>
                </a:solidFill>
              </a:defRPr>
            </a:pPr>
            <a:r>
              <a:rPr lang="en-GB" sz="2000" dirty="0">
                <a:latin typeface="Arial" panose="020B0604020202020204" pitchFamily="34" charset="0"/>
                <a:cs typeface="Arial" panose="020B0604020202020204" pitchFamily="34" charset="0"/>
              </a:rPr>
              <a:t>Not being able to accept help when it is offered</a:t>
            </a:r>
            <a:endParaRPr sz="2000" dirty="0">
              <a:latin typeface="Arial" panose="020B0604020202020204" pitchFamily="34" charset="0"/>
              <a:cs typeface="Arial" panose="020B0604020202020204" pitchFamily="34" charset="0"/>
            </a:endParaRPr>
          </a:p>
        </p:txBody>
      </p:sp>
      <p:pic>
        <p:nvPicPr>
          <p:cNvPr id="51" name="image17.png" descr="Screen Shot 2017-05-22 at 21.19.01.png">
            <a:extLst>
              <a:ext uri="{FF2B5EF4-FFF2-40B4-BE49-F238E27FC236}">
                <a16:creationId xmlns:a16="http://schemas.microsoft.com/office/drawing/2014/main" id="{42772C1D-F219-4EC8-BC78-03E9B25DF42A}"/>
              </a:ext>
            </a:extLst>
          </p:cNvPr>
          <p:cNvPicPr/>
          <p:nvPr/>
        </p:nvPicPr>
        <p:blipFill>
          <a:blip r:embed="rId4">
            <a:extLst>
              <a:ext uri="{28A0092B-C50C-407E-A947-70E740481C1C}">
                <a14:useLocalDpi xmlns:a14="http://schemas.microsoft.com/office/drawing/2010/main"/>
              </a:ext>
            </a:extLst>
          </a:blip>
          <a:stretch>
            <a:fillRect/>
          </a:stretch>
        </p:blipFill>
        <p:spPr>
          <a:xfrm>
            <a:off x="5831336" y="1598199"/>
            <a:ext cx="1826634" cy="3738299"/>
          </a:xfrm>
          <a:prstGeom prst="rect">
            <a:avLst/>
          </a:prstGeom>
          <a:ln w="12700">
            <a:miter lim="400000"/>
          </a:ln>
        </p:spPr>
      </p:pic>
      <p:sp>
        <p:nvSpPr>
          <p:cNvPr id="52" name="Shape 783">
            <a:extLst>
              <a:ext uri="{FF2B5EF4-FFF2-40B4-BE49-F238E27FC236}">
                <a16:creationId xmlns:a16="http://schemas.microsoft.com/office/drawing/2014/main" id="{C5EDF681-5C1B-4532-83F3-DA3F655AF2BA}"/>
              </a:ext>
            </a:extLst>
          </p:cNvPr>
          <p:cNvSpPr/>
          <p:nvPr/>
        </p:nvSpPr>
        <p:spPr>
          <a:xfrm>
            <a:off x="8024889" y="2954035"/>
            <a:ext cx="2648107"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321468"/>
            <a:r>
              <a:rPr lang="en-GB" sz="2000" dirty="0">
                <a:latin typeface="Arial" panose="020B0604020202020204" pitchFamily="34" charset="0"/>
                <a:ea typeface="Raleway"/>
                <a:cs typeface="Arial" panose="020B0604020202020204" pitchFamily="34" charset="0"/>
                <a:sym typeface="Raleway"/>
              </a:rPr>
              <a:t>To ask for help when I need it</a:t>
            </a:r>
            <a:endParaRPr sz="2000" dirty="0">
              <a:latin typeface="Arial" panose="020B0604020202020204" pitchFamily="34" charset="0"/>
              <a:ea typeface="Raleway"/>
              <a:cs typeface="Arial" panose="020B0604020202020204" pitchFamily="34" charset="0"/>
              <a:sym typeface="Raleway"/>
            </a:endParaRPr>
          </a:p>
        </p:txBody>
      </p:sp>
    </p:spTree>
    <p:extLst>
      <p:ext uri="{BB962C8B-B14F-4D97-AF65-F5344CB8AC3E}">
        <p14:creationId xmlns:p14="http://schemas.microsoft.com/office/powerpoint/2010/main" val="195911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Developing outcomes from working/ not working </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pic>
        <p:nvPicPr>
          <p:cNvPr id="8" name="image18.png" descr="Screen Shot 2017-05-22 at 21.19.05.png">
            <a:extLst>
              <a:ext uri="{FF2B5EF4-FFF2-40B4-BE49-F238E27FC236}">
                <a16:creationId xmlns:a16="http://schemas.microsoft.com/office/drawing/2014/main" id="{A75FC97E-9441-4D28-A52A-AAAB16B6F220}"/>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591136" y="1775513"/>
            <a:ext cx="1581516" cy="3291162"/>
          </a:xfrm>
          <a:prstGeom prst="rect">
            <a:avLst/>
          </a:prstGeom>
          <a:ln w="12700">
            <a:miter lim="400000"/>
          </a:ln>
        </p:spPr>
      </p:pic>
      <p:sp>
        <p:nvSpPr>
          <p:cNvPr id="9" name="Shape 791">
            <a:extLst>
              <a:ext uri="{FF2B5EF4-FFF2-40B4-BE49-F238E27FC236}">
                <a16:creationId xmlns:a16="http://schemas.microsoft.com/office/drawing/2014/main" id="{98C24D50-5924-45DF-A3C8-C27494E05887}"/>
              </a:ext>
            </a:extLst>
          </p:cNvPr>
          <p:cNvSpPr/>
          <p:nvPr/>
        </p:nvSpPr>
        <p:spPr>
          <a:xfrm>
            <a:off x="2322554" y="2343876"/>
            <a:ext cx="2879033" cy="21544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321468"/>
            <a:r>
              <a:rPr lang="en-GB" sz="2000" dirty="0">
                <a:latin typeface="Arial" panose="020B0604020202020204" pitchFamily="34" charset="0"/>
                <a:ea typeface="Raleway"/>
                <a:cs typeface="Arial" panose="020B0604020202020204" pitchFamily="34" charset="0"/>
                <a:sym typeface="Raleway"/>
              </a:rPr>
              <a:t>To feel comfortable asking for specific help when I need it and to not feel I am a burden to people. For example help with food shopping or cleaning the house.</a:t>
            </a:r>
            <a:endParaRPr sz="2000" dirty="0">
              <a:latin typeface="Arial" panose="020B0604020202020204" pitchFamily="34" charset="0"/>
              <a:ea typeface="Raleway"/>
              <a:cs typeface="Arial" panose="020B0604020202020204" pitchFamily="34" charset="0"/>
              <a:sym typeface="Raleway"/>
            </a:endParaRPr>
          </a:p>
        </p:txBody>
      </p:sp>
      <p:grpSp>
        <p:nvGrpSpPr>
          <p:cNvPr id="14" name="Group 13">
            <a:extLst>
              <a:ext uri="{FF2B5EF4-FFF2-40B4-BE49-F238E27FC236}">
                <a16:creationId xmlns:a16="http://schemas.microsoft.com/office/drawing/2014/main" id="{0D260D2E-106F-486E-A582-D9D85D12E6CF}"/>
              </a:ext>
            </a:extLst>
          </p:cNvPr>
          <p:cNvGrpSpPr/>
          <p:nvPr/>
        </p:nvGrpSpPr>
        <p:grpSpPr>
          <a:xfrm>
            <a:off x="5604285" y="1812996"/>
            <a:ext cx="2540002" cy="2976492"/>
            <a:chOff x="3272569" y="2031528"/>
            <a:chExt cx="2540002" cy="2976492"/>
          </a:xfrm>
        </p:grpSpPr>
        <p:grpSp>
          <p:nvGrpSpPr>
            <p:cNvPr id="15" name="Group 14">
              <a:extLst>
                <a:ext uri="{FF2B5EF4-FFF2-40B4-BE49-F238E27FC236}">
                  <a16:creationId xmlns:a16="http://schemas.microsoft.com/office/drawing/2014/main" id="{6264A104-7B81-4150-BA3D-BD840C30905E}"/>
                </a:ext>
              </a:extLst>
            </p:cNvPr>
            <p:cNvGrpSpPr/>
            <p:nvPr/>
          </p:nvGrpSpPr>
          <p:grpSpPr>
            <a:xfrm>
              <a:off x="3272569" y="2031528"/>
              <a:ext cx="2540002" cy="2976492"/>
              <a:chOff x="3272569" y="2031528"/>
              <a:chExt cx="2540002" cy="2976492"/>
            </a:xfrm>
          </p:grpSpPr>
          <p:pic>
            <p:nvPicPr>
              <p:cNvPr id="17" name="image19.png" descr="Screen Shot 2017-05-22 at 21.19.18.png">
                <a:extLst>
                  <a:ext uri="{FF2B5EF4-FFF2-40B4-BE49-F238E27FC236}">
                    <a16:creationId xmlns:a16="http://schemas.microsoft.com/office/drawing/2014/main" id="{C862680F-775E-4F74-8BB1-524325B3C4A0}"/>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3272569" y="2738027"/>
                <a:ext cx="2540002" cy="1981325"/>
              </a:xfrm>
              <a:prstGeom prst="rect">
                <a:avLst/>
              </a:prstGeom>
              <a:ln w="12700">
                <a:miter lim="400000"/>
              </a:ln>
            </p:spPr>
          </p:pic>
          <p:sp>
            <p:nvSpPr>
              <p:cNvPr id="18" name="Shape 800">
                <a:extLst>
                  <a:ext uri="{FF2B5EF4-FFF2-40B4-BE49-F238E27FC236}">
                    <a16:creationId xmlns:a16="http://schemas.microsoft.com/office/drawing/2014/main" id="{3CC5A235-0583-4050-A0AC-2CFC38289B60}"/>
                  </a:ext>
                </a:extLst>
              </p:cNvPr>
              <p:cNvSpPr/>
              <p:nvPr/>
            </p:nvSpPr>
            <p:spPr>
              <a:xfrm>
                <a:off x="3391710" y="4731021"/>
                <a:ext cx="220390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321468">
                  <a:defRPr sz="2600">
                    <a:solidFill>
                      <a:srgbClr val="808080"/>
                    </a:solidFill>
                    <a:latin typeface="Raleway"/>
                    <a:ea typeface="Raleway"/>
                    <a:cs typeface="Raleway"/>
                    <a:sym typeface="Raleway"/>
                  </a:defRPr>
                </a:lvl1pPr>
              </a:lstStyle>
              <a:p>
                <a:pPr>
                  <a:defRPr sz="1800">
                    <a:solidFill>
                      <a:srgbClr val="000000"/>
                    </a:solidFill>
                  </a:defRPr>
                </a:pPr>
                <a:r>
                  <a:rPr sz="1800"/>
                  <a:t>Is it achievable?</a:t>
                </a:r>
              </a:p>
            </p:txBody>
          </p:sp>
          <p:pic>
            <p:nvPicPr>
              <p:cNvPr id="19" name="image13.pdf">
                <a:extLst>
                  <a:ext uri="{FF2B5EF4-FFF2-40B4-BE49-F238E27FC236}">
                    <a16:creationId xmlns:a16="http://schemas.microsoft.com/office/drawing/2014/main" id="{AF720508-C545-4291-B8C2-57B7C4780F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189123" y="2031528"/>
                <a:ext cx="879837" cy="879837"/>
              </a:xfrm>
              <a:prstGeom prst="rect">
                <a:avLst/>
              </a:prstGeom>
              <a:ln w="12700">
                <a:miter lim="400000"/>
              </a:ln>
            </p:spPr>
          </p:pic>
        </p:grpSp>
        <p:sp>
          <p:nvSpPr>
            <p:cNvPr id="16" name="TextBox 15">
              <a:extLst>
                <a:ext uri="{FF2B5EF4-FFF2-40B4-BE49-F238E27FC236}">
                  <a16:creationId xmlns:a16="http://schemas.microsoft.com/office/drawing/2014/main" id="{3672DC01-41A1-4D40-83BA-8ED6A957DB89}"/>
                </a:ext>
              </a:extLst>
            </p:cNvPr>
            <p:cNvSpPr txBox="1"/>
            <p:nvPr/>
          </p:nvSpPr>
          <p:spPr>
            <a:xfrm>
              <a:off x="4439816" y="2204865"/>
              <a:ext cx="393056" cy="584775"/>
            </a:xfrm>
            <a:prstGeom prst="rect">
              <a:avLst/>
            </a:prstGeom>
            <a:noFill/>
          </p:spPr>
          <p:txBody>
            <a:bodyPr wrap="none" rtlCol="0">
              <a:spAutoFit/>
            </a:bodyPr>
            <a:lstStyle/>
            <a:p>
              <a:r>
                <a:rPr lang="en-GB" sz="3200" b="1" dirty="0">
                  <a:solidFill>
                    <a:schemeClr val="bg1"/>
                  </a:solidFill>
                </a:rPr>
                <a:t>4</a:t>
              </a:r>
            </a:p>
          </p:txBody>
        </p:sp>
      </p:grpSp>
      <p:sp>
        <p:nvSpPr>
          <p:cNvPr id="20" name="Shape 783">
            <a:extLst>
              <a:ext uri="{FF2B5EF4-FFF2-40B4-BE49-F238E27FC236}">
                <a16:creationId xmlns:a16="http://schemas.microsoft.com/office/drawing/2014/main" id="{605F8795-217B-4A30-9505-561B7C1BBB18}"/>
              </a:ext>
            </a:extLst>
          </p:cNvPr>
          <p:cNvSpPr/>
          <p:nvPr/>
        </p:nvSpPr>
        <p:spPr>
          <a:xfrm>
            <a:off x="8633220" y="2805601"/>
            <a:ext cx="2648107"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321468"/>
            <a:r>
              <a:rPr lang="en-GB" sz="2000" dirty="0">
                <a:latin typeface="Arial" panose="020B0604020202020204" pitchFamily="34" charset="0"/>
                <a:ea typeface="Raleway"/>
                <a:cs typeface="Arial" panose="020B0604020202020204" pitchFamily="34" charset="0"/>
                <a:sym typeface="Raleway"/>
              </a:rPr>
              <a:t>YES</a:t>
            </a:r>
            <a:endParaRPr sz="2000" dirty="0">
              <a:latin typeface="Arial" panose="020B0604020202020204" pitchFamily="34" charset="0"/>
              <a:ea typeface="Raleway"/>
              <a:cs typeface="Arial" panose="020B0604020202020204" pitchFamily="34" charset="0"/>
              <a:sym typeface="Raleway"/>
            </a:endParaRPr>
          </a:p>
        </p:txBody>
      </p:sp>
    </p:spTree>
    <p:extLst>
      <p:ext uri="{BB962C8B-B14F-4D97-AF65-F5344CB8AC3E}">
        <p14:creationId xmlns:p14="http://schemas.microsoft.com/office/powerpoint/2010/main" val="28504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Now check it…..</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
        <p:nvSpPr>
          <p:cNvPr id="9" name="Shape 724">
            <a:extLst>
              <a:ext uri="{FF2B5EF4-FFF2-40B4-BE49-F238E27FC236}">
                <a16:creationId xmlns:a16="http://schemas.microsoft.com/office/drawing/2014/main" id="{3CC2DF81-6A40-4368-929A-EE28E248D17F}"/>
              </a:ext>
            </a:extLst>
          </p:cNvPr>
          <p:cNvSpPr/>
          <p:nvPr/>
        </p:nvSpPr>
        <p:spPr>
          <a:xfrm>
            <a:off x="614921" y="1945772"/>
            <a:ext cx="7794561" cy="215443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indent="-342900" defTabSz="241101">
              <a:buClr>
                <a:srgbClr val="808080"/>
              </a:buClr>
              <a:buSzPct val="100000"/>
              <a:buFont typeface="Arial" panose="020B0604020202020204" pitchFamily="34" charset="0"/>
              <a:buChar char="•"/>
            </a:pPr>
            <a:r>
              <a:rPr sz="2000" dirty="0">
                <a:solidFill>
                  <a:prstClr val="black"/>
                </a:solidFill>
                <a:latin typeface="Arial" charset="0"/>
                <a:ea typeface="Arial" charset="0"/>
                <a:cs typeface="Arial" charset="0"/>
                <a:sym typeface="Raleway"/>
              </a:rPr>
              <a:t>Is the solution embedded in the outcome?</a:t>
            </a:r>
          </a:p>
          <a:p>
            <a:pPr marL="342900" indent="-342900" defTabSz="241101">
              <a:buClr>
                <a:srgbClr val="808080"/>
              </a:buClr>
              <a:buSzPct val="100000"/>
              <a:buFont typeface="Arial" panose="020B0604020202020204" pitchFamily="34" charset="0"/>
              <a:buChar char="•"/>
            </a:pPr>
            <a:r>
              <a:rPr lang="en-GB" sz="2000" dirty="0">
                <a:solidFill>
                  <a:prstClr val="black"/>
                </a:solidFill>
                <a:latin typeface="Arial" charset="0"/>
                <a:ea typeface="Arial" charset="0"/>
                <a:cs typeface="Arial" charset="0"/>
                <a:sym typeface="Raleway"/>
              </a:rPr>
              <a:t>I</a:t>
            </a:r>
            <a:r>
              <a:rPr sz="2000" dirty="0">
                <a:solidFill>
                  <a:prstClr val="black"/>
                </a:solidFill>
                <a:latin typeface="Arial" charset="0"/>
                <a:ea typeface="Arial" charset="0"/>
                <a:cs typeface="Arial" charset="0"/>
                <a:sym typeface="Raleway"/>
              </a:rPr>
              <a:t>s it measurable?</a:t>
            </a:r>
          </a:p>
          <a:p>
            <a:pPr marL="342900" indent="-342900" defTabSz="241101">
              <a:buClr>
                <a:srgbClr val="808080"/>
              </a:buClr>
              <a:buSzPct val="100000"/>
              <a:buFont typeface="Arial" panose="020B0604020202020204" pitchFamily="34" charset="0"/>
              <a:buChar char="•"/>
            </a:pPr>
            <a:r>
              <a:rPr lang="en-GB" sz="2000" dirty="0">
                <a:solidFill>
                  <a:prstClr val="black"/>
                </a:solidFill>
                <a:latin typeface="Arial" charset="0"/>
                <a:ea typeface="Arial" charset="0"/>
                <a:cs typeface="Arial" charset="0"/>
                <a:sym typeface="Raleway"/>
              </a:rPr>
              <a:t>D</a:t>
            </a:r>
            <a:r>
              <a:rPr sz="2000" dirty="0" err="1">
                <a:solidFill>
                  <a:prstClr val="black"/>
                </a:solidFill>
                <a:latin typeface="Arial" charset="0"/>
                <a:ea typeface="Arial" charset="0"/>
                <a:cs typeface="Arial" charset="0"/>
                <a:sym typeface="Raleway"/>
              </a:rPr>
              <a:t>oes</a:t>
            </a:r>
            <a:r>
              <a:rPr sz="2000" dirty="0">
                <a:solidFill>
                  <a:prstClr val="black"/>
                </a:solidFill>
                <a:latin typeface="Arial" charset="0"/>
                <a:ea typeface="Arial" charset="0"/>
                <a:cs typeface="Arial" charset="0"/>
                <a:sym typeface="Raleway"/>
              </a:rPr>
              <a:t> it keep something that is working?</a:t>
            </a:r>
          </a:p>
          <a:p>
            <a:pPr marL="342900" indent="-342900" defTabSz="241101">
              <a:buClr>
                <a:srgbClr val="808080"/>
              </a:buClr>
              <a:buSzPct val="100000"/>
              <a:buFont typeface="Arial" panose="020B0604020202020204" pitchFamily="34" charset="0"/>
              <a:buChar char="•"/>
            </a:pPr>
            <a:r>
              <a:rPr lang="en-GB" sz="2000" dirty="0">
                <a:solidFill>
                  <a:prstClr val="black"/>
                </a:solidFill>
                <a:latin typeface="Arial" charset="0"/>
                <a:ea typeface="Arial" charset="0"/>
                <a:cs typeface="Arial" charset="0"/>
                <a:sym typeface="Raleway"/>
              </a:rPr>
              <a:t>D</a:t>
            </a:r>
            <a:r>
              <a:rPr sz="2000" dirty="0" err="1">
                <a:solidFill>
                  <a:prstClr val="black"/>
                </a:solidFill>
                <a:latin typeface="Arial" charset="0"/>
                <a:ea typeface="Arial" charset="0"/>
                <a:cs typeface="Arial" charset="0"/>
                <a:sym typeface="Raleway"/>
              </a:rPr>
              <a:t>oes</a:t>
            </a:r>
            <a:r>
              <a:rPr sz="2000" dirty="0">
                <a:solidFill>
                  <a:prstClr val="black"/>
                </a:solidFill>
                <a:latin typeface="Arial" charset="0"/>
                <a:ea typeface="Arial" charset="0"/>
                <a:cs typeface="Arial" charset="0"/>
                <a:sym typeface="Raleway"/>
              </a:rPr>
              <a:t> it change something that is not working?</a:t>
            </a:r>
          </a:p>
          <a:p>
            <a:pPr marL="342900" indent="-342900" defTabSz="241101">
              <a:buClr>
                <a:srgbClr val="808080"/>
              </a:buClr>
              <a:buSzPct val="100000"/>
              <a:buFont typeface="Arial" panose="020B0604020202020204" pitchFamily="34" charset="0"/>
              <a:buChar char="•"/>
            </a:pPr>
            <a:r>
              <a:rPr lang="en-GB" sz="2000" dirty="0">
                <a:solidFill>
                  <a:prstClr val="black"/>
                </a:solidFill>
                <a:latin typeface="Arial" charset="0"/>
                <a:ea typeface="Arial" charset="0"/>
                <a:cs typeface="Arial" charset="0"/>
                <a:sym typeface="Raleway"/>
              </a:rPr>
              <a:t>D</a:t>
            </a:r>
            <a:r>
              <a:rPr sz="2000" dirty="0" err="1">
                <a:solidFill>
                  <a:prstClr val="black"/>
                </a:solidFill>
                <a:latin typeface="Arial" charset="0"/>
                <a:ea typeface="Arial" charset="0"/>
                <a:cs typeface="Arial" charset="0"/>
                <a:sym typeface="Raleway"/>
              </a:rPr>
              <a:t>oes</a:t>
            </a:r>
            <a:r>
              <a:rPr sz="2000" dirty="0">
                <a:solidFill>
                  <a:prstClr val="black"/>
                </a:solidFill>
                <a:latin typeface="Arial" charset="0"/>
                <a:ea typeface="Arial" charset="0"/>
                <a:cs typeface="Arial" charset="0"/>
                <a:sym typeface="Raleway"/>
              </a:rPr>
              <a:t> it move the person towards a future they want?</a:t>
            </a:r>
          </a:p>
          <a:p>
            <a:pPr marL="342900" indent="-342900" defTabSz="241101">
              <a:buClr>
                <a:srgbClr val="808080"/>
              </a:buClr>
              <a:buSzPct val="100000"/>
              <a:buFont typeface="Arial" panose="020B0604020202020204" pitchFamily="34" charset="0"/>
              <a:buChar char="•"/>
            </a:pPr>
            <a:r>
              <a:rPr lang="en-GB" sz="2000" dirty="0">
                <a:solidFill>
                  <a:prstClr val="black"/>
                </a:solidFill>
                <a:latin typeface="Arial" charset="0"/>
                <a:ea typeface="Arial" charset="0"/>
                <a:cs typeface="Arial" charset="0"/>
                <a:sym typeface="Raleway"/>
              </a:rPr>
              <a:t>D</a:t>
            </a:r>
            <a:r>
              <a:rPr sz="2000" dirty="0">
                <a:solidFill>
                  <a:prstClr val="black"/>
                </a:solidFill>
                <a:latin typeface="Arial" charset="0"/>
                <a:ea typeface="Arial" charset="0"/>
                <a:cs typeface="Arial" charset="0"/>
                <a:sym typeface="Raleway"/>
              </a:rPr>
              <a:t>o you know your starting point?</a:t>
            </a:r>
          </a:p>
          <a:p>
            <a:pPr marL="342900" indent="-342900" defTabSz="241101">
              <a:buClr>
                <a:srgbClr val="808080"/>
              </a:buClr>
              <a:buSzPct val="100000"/>
              <a:buFont typeface="Arial" panose="020B0604020202020204" pitchFamily="34" charset="0"/>
              <a:buChar char="•"/>
            </a:pPr>
            <a:r>
              <a:rPr lang="en-GB" sz="2000" dirty="0">
                <a:solidFill>
                  <a:prstClr val="black"/>
                </a:solidFill>
                <a:latin typeface="Arial" charset="0"/>
                <a:ea typeface="Arial" charset="0"/>
                <a:cs typeface="Arial" charset="0"/>
                <a:sym typeface="Raleway"/>
              </a:rPr>
              <a:t>I</a:t>
            </a:r>
            <a:r>
              <a:rPr sz="2000" dirty="0">
                <a:solidFill>
                  <a:prstClr val="black"/>
                </a:solidFill>
                <a:latin typeface="Arial" charset="0"/>
                <a:ea typeface="Arial" charset="0"/>
                <a:cs typeface="Arial" charset="0"/>
                <a:sym typeface="Raleway"/>
              </a:rPr>
              <a:t>s it personal and not expressed from a service perspective?</a:t>
            </a:r>
          </a:p>
        </p:txBody>
      </p:sp>
      <p:pic>
        <p:nvPicPr>
          <p:cNvPr id="2" name="Picture 1">
            <a:extLst>
              <a:ext uri="{FF2B5EF4-FFF2-40B4-BE49-F238E27FC236}">
                <a16:creationId xmlns:a16="http://schemas.microsoft.com/office/drawing/2014/main" id="{12320FAB-4A61-49AD-9AC7-2B1D877E0A6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81237" y="4336228"/>
            <a:ext cx="5920953" cy="2362337"/>
          </a:xfrm>
          <a:prstGeom prst="rect">
            <a:avLst/>
          </a:prstGeom>
        </p:spPr>
      </p:pic>
    </p:spTree>
    <p:extLst>
      <p:ext uri="{BB962C8B-B14F-4D97-AF65-F5344CB8AC3E}">
        <p14:creationId xmlns:p14="http://schemas.microsoft.com/office/powerpoint/2010/main" val="276301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a:xfrm>
            <a:off x="614921" y="854465"/>
            <a:ext cx="10432830" cy="611649"/>
          </a:xfrm>
        </p:spPr>
        <p:txBody>
          <a:bodyPr/>
          <a:lstStyle/>
          <a:p>
            <a:r>
              <a:rPr lang="en-GB" dirty="0">
                <a:cs typeface="Arial" charset="0"/>
              </a:rPr>
              <a:t>Support sequence</a:t>
            </a:r>
            <a:endParaRPr lang="en-GB" dirty="0"/>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grpSp>
        <p:nvGrpSpPr>
          <p:cNvPr id="2" name="Group 1">
            <a:extLst>
              <a:ext uri="{FF2B5EF4-FFF2-40B4-BE49-F238E27FC236}">
                <a16:creationId xmlns:a16="http://schemas.microsoft.com/office/drawing/2014/main" id="{2463CDB7-2F48-4C88-8A63-0282C107AD02}"/>
              </a:ext>
            </a:extLst>
          </p:cNvPr>
          <p:cNvGrpSpPr/>
          <p:nvPr/>
        </p:nvGrpSpPr>
        <p:grpSpPr>
          <a:xfrm>
            <a:off x="733266" y="1660986"/>
            <a:ext cx="4768123" cy="4195746"/>
            <a:chOff x="733266" y="1481104"/>
            <a:chExt cx="4768123" cy="4195746"/>
          </a:xfrm>
        </p:grpSpPr>
        <p:pic>
          <p:nvPicPr>
            <p:cNvPr id="5" name="image3.jpg" descr="shutterstock_100553860.jpg">
              <a:extLst>
                <a:ext uri="{FF2B5EF4-FFF2-40B4-BE49-F238E27FC236}">
                  <a16:creationId xmlns:a16="http://schemas.microsoft.com/office/drawing/2014/main" id="{5A029342-A793-4C7B-B3F4-69DD58683DD7}"/>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733266" y="1789711"/>
              <a:ext cx="4768123" cy="3887139"/>
            </a:xfrm>
            <a:prstGeom prst="rect">
              <a:avLst/>
            </a:prstGeom>
            <a:ln w="12700">
              <a:miter lim="400000"/>
            </a:ln>
          </p:spPr>
        </p:pic>
        <p:sp>
          <p:nvSpPr>
            <p:cNvPr id="6" name="Shape 812">
              <a:extLst>
                <a:ext uri="{FF2B5EF4-FFF2-40B4-BE49-F238E27FC236}">
                  <a16:creationId xmlns:a16="http://schemas.microsoft.com/office/drawing/2014/main" id="{8F0289E8-9B59-4281-B9A2-BE83968A5D71}"/>
                </a:ext>
              </a:extLst>
            </p:cNvPr>
            <p:cNvSpPr/>
            <p:nvPr/>
          </p:nvSpPr>
          <p:spPr>
            <a:xfrm>
              <a:off x="733266" y="1481104"/>
              <a:ext cx="4768123"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321468">
                <a:defRPr sz="3400">
                  <a:latin typeface="Raleway"/>
                  <a:ea typeface="Raleway"/>
                  <a:cs typeface="Raleway"/>
                  <a:sym typeface="Raleway"/>
                </a:defRPr>
              </a:lvl1pPr>
            </a:lstStyle>
            <a:p>
              <a:pPr algn="l" defTabSz="241101">
                <a:defRPr sz="1800"/>
              </a:pPr>
              <a:r>
                <a:rPr sz="2400" kern="0" dirty="0">
                  <a:solidFill>
                    <a:sysClr val="windowText" lastClr="000000"/>
                  </a:solidFill>
                  <a:latin typeface="Arial" charset="0"/>
                  <a:ea typeface="Arial" charset="0"/>
                  <a:cs typeface="Arial" charset="0"/>
                </a:rPr>
                <a:t>The support sequence is about HOW, to achieve the WHAT</a:t>
              </a:r>
            </a:p>
          </p:txBody>
        </p:sp>
      </p:grpSp>
      <p:pic>
        <p:nvPicPr>
          <p:cNvPr id="8" name="image8.png">
            <a:extLst>
              <a:ext uri="{FF2B5EF4-FFF2-40B4-BE49-F238E27FC236}">
                <a16:creationId xmlns:a16="http://schemas.microsoft.com/office/drawing/2014/main" id="{AE507E6A-E4AD-49E8-8337-70D182790B5E}"/>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831839" y="1540820"/>
            <a:ext cx="5845499" cy="4575167"/>
          </a:xfrm>
          <a:prstGeom prst="rect">
            <a:avLst/>
          </a:prstGeom>
          <a:ln w="12700">
            <a:miter lim="400000"/>
          </a:ln>
        </p:spPr>
      </p:pic>
      <p:sp>
        <p:nvSpPr>
          <p:cNvPr id="10" name="Rectangle 9">
            <a:extLst>
              <a:ext uri="{FF2B5EF4-FFF2-40B4-BE49-F238E27FC236}">
                <a16:creationId xmlns:a16="http://schemas.microsoft.com/office/drawing/2014/main" id="{2D9F6A08-1C43-4182-9FF4-9E95D5A3B344}"/>
              </a:ext>
            </a:extLst>
          </p:cNvPr>
          <p:cNvSpPr/>
          <p:nvPr/>
        </p:nvSpPr>
        <p:spPr>
          <a:xfrm>
            <a:off x="6324853" y="2914003"/>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DF23E97-DB74-4BB7-B2ED-DE70799569BF}"/>
              </a:ext>
            </a:extLst>
          </p:cNvPr>
          <p:cNvSpPr txBox="1"/>
          <p:nvPr/>
        </p:nvSpPr>
        <p:spPr>
          <a:xfrm>
            <a:off x="6324853" y="3044580"/>
            <a:ext cx="1424687" cy="646331"/>
          </a:xfrm>
          <a:prstGeom prst="rect">
            <a:avLst/>
          </a:prstGeom>
          <a:noFill/>
        </p:spPr>
        <p:txBody>
          <a:bodyPr wrap="square" rtlCol="0">
            <a:spAutoFit/>
          </a:bodyPr>
          <a:lstStyle/>
          <a:p>
            <a:r>
              <a:rPr lang="en-GB" dirty="0">
                <a:latin typeface="Lucida Handwriting" panose="03010101010101010101" pitchFamily="66" charset="0"/>
              </a:rPr>
              <a:t>Paid Support</a:t>
            </a:r>
          </a:p>
        </p:txBody>
      </p:sp>
    </p:spTree>
    <p:extLst>
      <p:ext uri="{BB962C8B-B14F-4D97-AF65-F5344CB8AC3E}">
        <p14:creationId xmlns:p14="http://schemas.microsoft.com/office/powerpoint/2010/main" val="33649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059B5-9809-45D9-95A6-8DC17FCE12ED}"/>
              </a:ext>
            </a:extLst>
          </p:cNvPr>
          <p:cNvSpPr>
            <a:spLocks noGrp="1"/>
          </p:cNvSpPr>
          <p:nvPr>
            <p:ph type="title"/>
          </p:nvPr>
        </p:nvSpPr>
        <p:spPr>
          <a:xfrm>
            <a:off x="550308" y="541563"/>
            <a:ext cx="11373468" cy="611649"/>
          </a:xfrm>
        </p:spPr>
        <p:txBody>
          <a:bodyPr/>
          <a:lstStyle/>
          <a:p>
            <a:r>
              <a:rPr lang="en-GB" b="1" dirty="0"/>
              <a:t>Elements of Personalised Care which will support/ allow the tailoring of PCSP conversations</a:t>
            </a:r>
          </a:p>
        </p:txBody>
      </p:sp>
      <p:grpSp>
        <p:nvGrpSpPr>
          <p:cNvPr id="4" name="Group 3">
            <a:extLst>
              <a:ext uri="{FF2B5EF4-FFF2-40B4-BE49-F238E27FC236}">
                <a16:creationId xmlns:a16="http://schemas.microsoft.com/office/drawing/2014/main" id="{04801549-4281-4F1A-9593-88CD81E2D3E2}"/>
              </a:ext>
            </a:extLst>
          </p:cNvPr>
          <p:cNvGrpSpPr/>
          <p:nvPr/>
        </p:nvGrpSpPr>
        <p:grpSpPr>
          <a:xfrm>
            <a:off x="1433740" y="1704831"/>
            <a:ext cx="8892884" cy="4389500"/>
            <a:chOff x="750988" y="1777539"/>
            <a:chExt cx="9692526" cy="4928441"/>
          </a:xfrm>
        </p:grpSpPr>
        <p:sp>
          <p:nvSpPr>
            <p:cNvPr id="6" name="Oval 5">
              <a:extLst>
                <a:ext uri="{FF2B5EF4-FFF2-40B4-BE49-F238E27FC236}">
                  <a16:creationId xmlns:a16="http://schemas.microsoft.com/office/drawing/2014/main" id="{A02A8423-AC23-442E-A078-2E4923227BD5}"/>
                </a:ext>
              </a:extLst>
            </p:cNvPr>
            <p:cNvSpPr/>
            <p:nvPr/>
          </p:nvSpPr>
          <p:spPr>
            <a:xfrm>
              <a:off x="4121508" y="1777539"/>
              <a:ext cx="2839917" cy="27544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Calibri" panose="020F0502020204030204"/>
              </a:endParaRPr>
            </a:p>
          </p:txBody>
        </p:sp>
        <p:sp>
          <p:nvSpPr>
            <p:cNvPr id="7" name="Oval 6">
              <a:extLst>
                <a:ext uri="{FF2B5EF4-FFF2-40B4-BE49-F238E27FC236}">
                  <a16:creationId xmlns:a16="http://schemas.microsoft.com/office/drawing/2014/main" id="{A9541205-F9BC-45A3-AB34-662442FDA985}"/>
                </a:ext>
              </a:extLst>
            </p:cNvPr>
            <p:cNvSpPr/>
            <p:nvPr/>
          </p:nvSpPr>
          <p:spPr>
            <a:xfrm>
              <a:off x="3211286" y="3951513"/>
              <a:ext cx="2654263" cy="27544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Calibri" panose="020F0502020204030204"/>
              </a:endParaRPr>
            </a:p>
          </p:txBody>
        </p:sp>
        <p:sp>
          <p:nvSpPr>
            <p:cNvPr id="8" name="Oval 7">
              <a:extLst>
                <a:ext uri="{FF2B5EF4-FFF2-40B4-BE49-F238E27FC236}">
                  <a16:creationId xmlns:a16="http://schemas.microsoft.com/office/drawing/2014/main" id="{0CE85753-A5B7-42C0-9E2D-73DF2683E145}"/>
                </a:ext>
              </a:extLst>
            </p:cNvPr>
            <p:cNvSpPr/>
            <p:nvPr/>
          </p:nvSpPr>
          <p:spPr>
            <a:xfrm>
              <a:off x="5403040" y="3936281"/>
              <a:ext cx="2654262" cy="27544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Calibri" panose="020F0502020204030204"/>
              </a:endParaRPr>
            </a:p>
          </p:txBody>
        </p:sp>
        <p:grpSp>
          <p:nvGrpSpPr>
            <p:cNvPr id="18" name="Group 17">
              <a:extLst>
                <a:ext uri="{FF2B5EF4-FFF2-40B4-BE49-F238E27FC236}">
                  <a16:creationId xmlns:a16="http://schemas.microsoft.com/office/drawing/2014/main" id="{A7EAE74B-F6DA-4246-95FE-0B06633779E5}"/>
                </a:ext>
              </a:extLst>
            </p:cNvPr>
            <p:cNvGrpSpPr/>
            <p:nvPr/>
          </p:nvGrpSpPr>
          <p:grpSpPr>
            <a:xfrm>
              <a:off x="2661058" y="2323748"/>
              <a:ext cx="5053974" cy="1226757"/>
              <a:chOff x="2661058" y="1681490"/>
              <a:chExt cx="5053974" cy="1226757"/>
            </a:xfrm>
          </p:grpSpPr>
          <p:sp>
            <p:nvSpPr>
              <p:cNvPr id="9" name="TextBox 8">
                <a:extLst>
                  <a:ext uri="{FF2B5EF4-FFF2-40B4-BE49-F238E27FC236}">
                    <a16:creationId xmlns:a16="http://schemas.microsoft.com/office/drawing/2014/main" id="{FB7EB1FC-5916-41A8-BC5F-109FB25F2736}"/>
                  </a:ext>
                </a:extLst>
              </p:cNvPr>
              <p:cNvSpPr txBox="1"/>
              <p:nvPr/>
            </p:nvSpPr>
            <p:spPr>
              <a:xfrm>
                <a:off x="3553559" y="1681490"/>
                <a:ext cx="4161473" cy="1226757"/>
              </a:xfrm>
              <a:prstGeom prst="rect">
                <a:avLst/>
              </a:prstGeom>
              <a:solidFill>
                <a:schemeClr val="bg1"/>
              </a:solidFill>
              <a:ln>
                <a:solidFill>
                  <a:schemeClr val="tx1"/>
                </a:solidFill>
              </a:ln>
            </p:spPr>
            <p:txBody>
              <a:bodyPr wrap="square" rtlCol="0">
                <a:spAutoFit/>
              </a:bodyPr>
              <a:lstStyle/>
              <a:p>
                <a:pPr algn="ctr"/>
                <a:r>
                  <a:rPr lang="en-US" sz="1300" b="1" dirty="0">
                    <a:solidFill>
                      <a:srgbClr val="000000"/>
                    </a:solidFill>
                    <a:latin typeface="Arial" panose="020B0604020202020204" pitchFamily="34" charset="0"/>
                    <a:cs typeface="Arial" panose="020B0604020202020204" pitchFamily="34" charset="0"/>
                  </a:rPr>
                  <a:t>Health Coaching </a:t>
                </a:r>
                <a:r>
                  <a:rPr lang="en-US" sz="1300" dirty="0">
                    <a:solidFill>
                      <a:srgbClr val="000000"/>
                    </a:solidFill>
                    <a:latin typeface="Arial" panose="020B0604020202020204" pitchFamily="34" charset="0"/>
                    <a:cs typeface="Arial" panose="020B0604020202020204" pitchFamily="34" charset="0"/>
                  </a:rPr>
                  <a:t>enables people to change their relationship with their health &amp; wellbeing, by tapping into their potential to self-manage &amp; increasing their self-awareness, confidence and motivation to take action to achieve their goals.</a:t>
                </a:r>
              </a:p>
            </p:txBody>
          </p:sp>
          <p:pic>
            <p:nvPicPr>
              <p:cNvPr id="12" name="Picture 15" descr="A screenshot of a cell phone&#10;&#10;Description generated with very high confidence">
                <a:extLst>
                  <a:ext uri="{FF2B5EF4-FFF2-40B4-BE49-F238E27FC236}">
                    <a16:creationId xmlns:a16="http://schemas.microsoft.com/office/drawing/2014/main" id="{DE530F50-0FEF-4DDE-A660-F276FE46FE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1058" y="1691715"/>
                <a:ext cx="869361" cy="807153"/>
              </a:xfrm>
              <a:prstGeom prst="rect">
                <a:avLst/>
              </a:prstGeom>
            </p:spPr>
          </p:pic>
        </p:grpSp>
        <p:grpSp>
          <p:nvGrpSpPr>
            <p:cNvPr id="11" name="Group 10">
              <a:extLst>
                <a:ext uri="{FF2B5EF4-FFF2-40B4-BE49-F238E27FC236}">
                  <a16:creationId xmlns:a16="http://schemas.microsoft.com/office/drawing/2014/main" id="{D0551623-B3CC-4A0F-892C-E3F15639EAC4}"/>
                </a:ext>
              </a:extLst>
            </p:cNvPr>
            <p:cNvGrpSpPr/>
            <p:nvPr/>
          </p:nvGrpSpPr>
          <p:grpSpPr>
            <a:xfrm>
              <a:off x="6299158" y="4391819"/>
              <a:ext cx="4144356" cy="1900609"/>
              <a:chOff x="6408784" y="5459859"/>
              <a:chExt cx="4144356" cy="1900609"/>
            </a:xfrm>
          </p:grpSpPr>
          <p:sp>
            <p:nvSpPr>
              <p:cNvPr id="10" name="TextBox 9">
                <a:extLst>
                  <a:ext uri="{FF2B5EF4-FFF2-40B4-BE49-F238E27FC236}">
                    <a16:creationId xmlns:a16="http://schemas.microsoft.com/office/drawing/2014/main" id="{41C4C66C-9D6D-455F-97B7-7C85A6D35B44}"/>
                  </a:ext>
                </a:extLst>
              </p:cNvPr>
              <p:cNvSpPr txBox="1"/>
              <p:nvPr/>
            </p:nvSpPr>
            <p:spPr>
              <a:xfrm>
                <a:off x="6408784" y="5459859"/>
                <a:ext cx="3253003" cy="1900609"/>
              </a:xfrm>
              <a:prstGeom prst="rect">
                <a:avLst/>
              </a:prstGeom>
              <a:solidFill>
                <a:schemeClr val="bg1"/>
              </a:solidFill>
              <a:ln>
                <a:solidFill>
                  <a:schemeClr val="tx1"/>
                </a:solidFill>
              </a:ln>
            </p:spPr>
            <p:txBody>
              <a:bodyPr wrap="square" rtlCol="0">
                <a:spAutoFit/>
              </a:bodyPr>
              <a:lstStyle/>
              <a:p>
                <a:pPr algn="ctr"/>
                <a:r>
                  <a:rPr lang="en-US" sz="1300" b="1" dirty="0" err="1">
                    <a:solidFill>
                      <a:srgbClr val="000000"/>
                    </a:solidFill>
                    <a:latin typeface="Arial" panose="020B0604020202020204" pitchFamily="34" charset="0"/>
                    <a:cs typeface="Arial" panose="020B0604020202020204" pitchFamily="34" charset="0"/>
                  </a:rPr>
                  <a:t>Personalised</a:t>
                </a:r>
                <a:r>
                  <a:rPr lang="en-US" sz="1300" b="1" dirty="0">
                    <a:solidFill>
                      <a:srgbClr val="000000"/>
                    </a:solidFill>
                    <a:latin typeface="Arial" panose="020B0604020202020204" pitchFamily="34" charset="0"/>
                    <a:cs typeface="Arial" panose="020B0604020202020204" pitchFamily="34" charset="0"/>
                  </a:rPr>
                  <a:t> Care and Support Planning </a:t>
                </a:r>
                <a:r>
                  <a:rPr lang="en-US" sz="1300" dirty="0">
                    <a:solidFill>
                      <a:srgbClr val="000000"/>
                    </a:solidFill>
                    <a:latin typeface="Arial" panose="020B0604020202020204" pitchFamily="34" charset="0"/>
                    <a:cs typeface="Arial" panose="020B0604020202020204" pitchFamily="34" charset="0"/>
                  </a:rPr>
                  <a:t>is a series of facilitated conversations in which the person, or those who know them well, actively participates to explore the management of their health and well-being within the context of their whole life and family situation.</a:t>
                </a:r>
              </a:p>
            </p:txBody>
          </p:sp>
          <p:pic>
            <p:nvPicPr>
              <p:cNvPr id="15" name="Picture 9" descr="A screenshot of a cell phone&#10;&#10;Description generated with high confidence">
                <a:extLst>
                  <a:ext uri="{FF2B5EF4-FFF2-40B4-BE49-F238E27FC236}">
                    <a16:creationId xmlns:a16="http://schemas.microsoft.com/office/drawing/2014/main" id="{5B5D5FC2-B9A8-415F-8E06-7F2EBA2193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14940" y="5985194"/>
                <a:ext cx="838200" cy="780409"/>
              </a:xfrm>
              <a:prstGeom prst="rect">
                <a:avLst/>
              </a:prstGeom>
            </p:spPr>
          </p:pic>
        </p:grpSp>
        <p:grpSp>
          <p:nvGrpSpPr>
            <p:cNvPr id="2" name="Group 1">
              <a:extLst>
                <a:ext uri="{FF2B5EF4-FFF2-40B4-BE49-F238E27FC236}">
                  <a16:creationId xmlns:a16="http://schemas.microsoft.com/office/drawing/2014/main" id="{895C601E-5918-43C6-AD82-8B83926A2643}"/>
                </a:ext>
              </a:extLst>
            </p:cNvPr>
            <p:cNvGrpSpPr/>
            <p:nvPr/>
          </p:nvGrpSpPr>
          <p:grpSpPr>
            <a:xfrm>
              <a:off x="750988" y="4504129"/>
              <a:ext cx="4144043" cy="1675991"/>
              <a:chOff x="757265" y="5568005"/>
              <a:chExt cx="4144043" cy="1675991"/>
            </a:xfrm>
          </p:grpSpPr>
          <p:sp>
            <p:nvSpPr>
              <p:cNvPr id="14" name="TextBox 13">
                <a:extLst>
                  <a:ext uri="{FF2B5EF4-FFF2-40B4-BE49-F238E27FC236}">
                    <a16:creationId xmlns:a16="http://schemas.microsoft.com/office/drawing/2014/main" id="{4B418960-BC9B-4727-8CBC-A523454EDF8F}"/>
                  </a:ext>
                </a:extLst>
              </p:cNvPr>
              <p:cNvSpPr txBox="1"/>
              <p:nvPr/>
            </p:nvSpPr>
            <p:spPr>
              <a:xfrm>
                <a:off x="1643743" y="5568005"/>
                <a:ext cx="3257565" cy="1675991"/>
              </a:xfrm>
              <a:prstGeom prst="rect">
                <a:avLst/>
              </a:prstGeom>
              <a:solidFill>
                <a:schemeClr val="bg1"/>
              </a:solidFill>
              <a:ln>
                <a:solidFill>
                  <a:schemeClr val="tx1"/>
                </a:solidFill>
              </a:ln>
            </p:spPr>
            <p:txBody>
              <a:bodyPr wrap="square" rtlCol="0">
                <a:spAutoFit/>
              </a:bodyPr>
              <a:lstStyle/>
              <a:p>
                <a:pPr algn="ctr"/>
                <a:r>
                  <a:rPr lang="en-US" sz="1300" b="1" dirty="0">
                    <a:solidFill>
                      <a:srgbClr val="000000"/>
                    </a:solidFill>
                    <a:latin typeface="Arial" panose="020B0604020202020204" pitchFamily="34" charset="0"/>
                    <a:cs typeface="Arial" panose="020B0604020202020204" pitchFamily="34" charset="0"/>
                  </a:rPr>
                  <a:t>Shared Decision Making  </a:t>
                </a:r>
                <a:r>
                  <a:rPr lang="en-US" sz="1300" dirty="0">
                    <a:solidFill>
                      <a:srgbClr val="000000"/>
                    </a:solidFill>
                    <a:latin typeface="Arial" panose="020B0604020202020204" pitchFamily="34" charset="0"/>
                    <a:cs typeface="Arial" panose="020B0604020202020204" pitchFamily="34" charset="0"/>
                  </a:rPr>
                  <a:t>is a process in which clinicians and individuals work together to select tests, treatments, management or support packages, based on evidence and the individual’s informed preferences.</a:t>
                </a:r>
              </a:p>
            </p:txBody>
          </p:sp>
          <p:pic>
            <p:nvPicPr>
              <p:cNvPr id="16" name="Picture 7" descr="A screenshot of a cell phone&#10;&#10;Description generated with very high confidence">
                <a:extLst>
                  <a:ext uri="{FF2B5EF4-FFF2-40B4-BE49-F238E27FC236}">
                    <a16:creationId xmlns:a16="http://schemas.microsoft.com/office/drawing/2014/main" id="{D671B28D-AF08-4EBA-9E2F-171147274C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7265" y="5862625"/>
                <a:ext cx="855375" cy="780409"/>
              </a:xfrm>
              <a:prstGeom prst="rect">
                <a:avLst/>
              </a:prstGeom>
            </p:spPr>
          </p:pic>
          <p:sp>
            <p:nvSpPr>
              <p:cNvPr id="17" name="Rectangle 16">
                <a:extLst>
                  <a:ext uri="{FF2B5EF4-FFF2-40B4-BE49-F238E27FC236}">
                    <a16:creationId xmlns:a16="http://schemas.microsoft.com/office/drawing/2014/main" id="{A0813A79-F100-41DC-8EC8-EC2E55C15F06}"/>
                  </a:ext>
                </a:extLst>
              </p:cNvPr>
              <p:cNvSpPr/>
              <p:nvPr/>
            </p:nvSpPr>
            <p:spPr>
              <a:xfrm>
                <a:off x="1279888" y="5862625"/>
                <a:ext cx="332752" cy="23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 name="TextBox 4">
            <a:extLst>
              <a:ext uri="{FF2B5EF4-FFF2-40B4-BE49-F238E27FC236}">
                <a16:creationId xmlns:a16="http://schemas.microsoft.com/office/drawing/2014/main" id="{12294FFC-7710-4BD9-9F5B-FBA469198619}"/>
              </a:ext>
            </a:extLst>
          </p:cNvPr>
          <p:cNvSpPr txBox="1"/>
          <p:nvPr/>
        </p:nvSpPr>
        <p:spPr>
          <a:xfrm>
            <a:off x="871592" y="6311396"/>
            <a:ext cx="110521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Even when a person has advanced serious illness, they can still benefit from all these elements</a:t>
            </a:r>
            <a:r>
              <a:rPr lang="en-GB" dirty="0"/>
              <a:t>.</a:t>
            </a:r>
          </a:p>
        </p:txBody>
      </p:sp>
    </p:spTree>
    <p:extLst>
      <p:ext uri="{BB962C8B-B14F-4D97-AF65-F5344CB8AC3E}">
        <p14:creationId xmlns:p14="http://schemas.microsoft.com/office/powerpoint/2010/main" val="12618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280C6-FAFA-4E96-BDC2-C84BA33D99BC}"/>
              </a:ext>
            </a:extLst>
          </p:cNvPr>
          <p:cNvSpPr>
            <a:spLocks noGrp="1"/>
          </p:cNvSpPr>
          <p:nvPr>
            <p:ph type="title"/>
          </p:nvPr>
        </p:nvSpPr>
        <p:spPr>
          <a:xfrm>
            <a:off x="614921" y="854465"/>
            <a:ext cx="10957486" cy="611649"/>
          </a:xfrm>
        </p:spPr>
        <p:txBody>
          <a:bodyPr/>
          <a:lstStyle/>
          <a:p>
            <a:r>
              <a:rPr lang="en-GB" b="1" dirty="0"/>
              <a:t>Understanding and sorting important to and for</a:t>
            </a:r>
          </a:p>
        </p:txBody>
      </p:sp>
      <p:pic>
        <p:nvPicPr>
          <p:cNvPr id="5" name="image21.jpg">
            <a:extLst>
              <a:ext uri="{FF2B5EF4-FFF2-40B4-BE49-F238E27FC236}">
                <a16:creationId xmlns:a16="http://schemas.microsoft.com/office/drawing/2014/main" id="{4811B1D5-F893-4550-865F-1A8C9B405EFB}"/>
              </a:ext>
            </a:extLst>
          </p:cNvPr>
          <p:cNvPicPr/>
          <p:nvPr/>
        </p:nvPicPr>
        <p:blipFill>
          <a:blip r:embed="rId3">
            <a:extLst>
              <a:ext uri="{28A0092B-C50C-407E-A947-70E740481C1C}">
                <a14:useLocalDpi xmlns:a14="http://schemas.microsoft.com/office/drawing/2010/main"/>
              </a:ext>
            </a:extLst>
          </a:blip>
          <a:stretch>
            <a:fillRect/>
          </a:stretch>
        </p:blipFill>
        <p:spPr>
          <a:xfrm>
            <a:off x="1753746" y="1466114"/>
            <a:ext cx="8684508" cy="4867325"/>
          </a:xfrm>
          <a:prstGeom prst="rect">
            <a:avLst/>
          </a:prstGeom>
          <a:ln w="12700">
            <a:miter lim="400000"/>
          </a:ln>
        </p:spPr>
      </p:pic>
      <p:sp>
        <p:nvSpPr>
          <p:cNvPr id="6" name="Rectangle 5">
            <a:extLst>
              <a:ext uri="{FF2B5EF4-FFF2-40B4-BE49-F238E27FC236}">
                <a16:creationId xmlns:a16="http://schemas.microsoft.com/office/drawing/2014/main" id="{684234D1-520B-4BB5-94CA-8607D3B69E42}"/>
              </a:ext>
            </a:extLst>
          </p:cNvPr>
          <p:cNvSpPr/>
          <p:nvPr/>
        </p:nvSpPr>
        <p:spPr>
          <a:xfrm>
            <a:off x="2455786" y="2009274"/>
            <a:ext cx="7439327" cy="1264449"/>
          </a:xfrm>
          <a:prstGeom prst="rect">
            <a:avLst/>
          </a:prstGeom>
        </p:spPr>
        <p:txBody>
          <a:bodyPr wrap="square">
            <a:spAutoFit/>
          </a:bodyPr>
          <a:lstStyle/>
          <a:p>
            <a:pPr lvl="0">
              <a:spcBef>
                <a:spcPts val="800"/>
              </a:spcBef>
              <a:defRPr>
                <a:solidFill>
                  <a:srgbClr val="000000"/>
                </a:solidFill>
              </a:defRPr>
            </a:pPr>
            <a:r>
              <a:rPr lang="en-GB" sz="2400" dirty="0">
                <a:solidFill>
                  <a:srgbClr val="FFFFFF"/>
                </a:solidFill>
                <a:latin typeface="Arial" panose="020B0604020202020204" pitchFamily="34" charset="0"/>
                <a:cs typeface="Arial" panose="020B0604020202020204" pitchFamily="34" charset="0"/>
              </a:rPr>
              <a:t>“The quality of our lives depends on the presence or absence of things that are important to us”</a:t>
            </a:r>
          </a:p>
          <a:p>
            <a:pPr lvl="0">
              <a:spcBef>
                <a:spcPts val="500"/>
              </a:spcBef>
              <a:defRPr>
                <a:solidFill>
                  <a:srgbClr val="000000"/>
                </a:solidFill>
              </a:defRPr>
            </a:pPr>
            <a:r>
              <a:rPr lang="en-GB" sz="2400" dirty="0">
                <a:solidFill>
                  <a:srgbClr val="FFFFFF"/>
                </a:solidFill>
                <a:latin typeface="Arial" panose="020B0604020202020204" pitchFamily="34" charset="0"/>
                <a:cs typeface="Arial" panose="020B0604020202020204" pitchFamily="34" charset="0"/>
              </a:rPr>
              <a:t>Michael </a:t>
            </a:r>
            <a:r>
              <a:rPr lang="en-GB" sz="2400" dirty="0" err="1">
                <a:solidFill>
                  <a:srgbClr val="FFFFFF"/>
                </a:solidFill>
                <a:latin typeface="Arial" panose="020B0604020202020204" pitchFamily="34" charset="0"/>
                <a:cs typeface="Arial" panose="020B0604020202020204" pitchFamily="34" charset="0"/>
              </a:rPr>
              <a:t>Smull</a:t>
            </a:r>
            <a:endParaRPr lang="en-GB" sz="2400" dirty="0">
              <a:solidFill>
                <a:srgbClr val="FFFFFF"/>
              </a:solidFill>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85580224-72A7-43BE-8816-6917816328FE}"/>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481882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3503-4166-4DEF-AFE4-5956EAA7BAD4}"/>
              </a:ext>
            </a:extLst>
          </p:cNvPr>
          <p:cNvSpPr>
            <a:spLocks noGrp="1"/>
          </p:cNvSpPr>
          <p:nvPr>
            <p:ph type="title"/>
          </p:nvPr>
        </p:nvSpPr>
        <p:spPr>
          <a:xfrm>
            <a:off x="699051" y="893253"/>
            <a:ext cx="10641498" cy="611649"/>
          </a:xfrm>
        </p:spPr>
        <p:txBody>
          <a:bodyPr/>
          <a:lstStyle/>
          <a:p>
            <a:r>
              <a:rPr lang="en-GB" dirty="0"/>
              <a:t>Defining Shared Decision Making</a:t>
            </a:r>
          </a:p>
        </p:txBody>
      </p:sp>
      <p:sp>
        <p:nvSpPr>
          <p:cNvPr id="3" name="Content Placeholder 2">
            <a:extLst>
              <a:ext uri="{FF2B5EF4-FFF2-40B4-BE49-F238E27FC236}">
                <a16:creationId xmlns:a16="http://schemas.microsoft.com/office/drawing/2014/main" id="{D1204590-A08E-432A-9D61-81114408A2BD}"/>
              </a:ext>
            </a:extLst>
          </p:cNvPr>
          <p:cNvSpPr>
            <a:spLocks noGrp="1"/>
          </p:cNvSpPr>
          <p:nvPr>
            <p:ph sz="quarter" idx="10"/>
          </p:nvPr>
        </p:nvSpPr>
        <p:spPr>
          <a:xfrm>
            <a:off x="781878" y="1833142"/>
            <a:ext cx="4494972" cy="4605758"/>
          </a:xfrm>
        </p:spPr>
        <p:txBody>
          <a:bodyPr>
            <a:noAutofit/>
          </a:bodyPr>
          <a:lstStyle/>
          <a:p>
            <a:pPr marL="0" indent="0">
              <a:spcBef>
                <a:spcPts val="0"/>
              </a:spcBef>
              <a:buNone/>
            </a:pPr>
            <a:r>
              <a:rPr lang="en-GB" sz="1800" dirty="0">
                <a:latin typeface="Arial"/>
                <a:cs typeface="Arial"/>
              </a:rPr>
              <a:t>Shared decision making ensures that individuals are supported to make decisions that are </a:t>
            </a:r>
            <a:r>
              <a:rPr lang="en-GB" sz="1800" b="1" dirty="0">
                <a:latin typeface="Arial"/>
                <a:cs typeface="Arial"/>
              </a:rPr>
              <a:t>right for them. </a:t>
            </a:r>
          </a:p>
          <a:p>
            <a:pPr marL="0" indent="0">
              <a:spcBef>
                <a:spcPts val="0"/>
              </a:spcBef>
              <a:buNone/>
            </a:pPr>
            <a:endParaRPr lang="en-GB" sz="1800" b="1" dirty="0">
              <a:latin typeface="Arial"/>
              <a:cs typeface="Arial"/>
            </a:endParaRPr>
          </a:p>
          <a:p>
            <a:pPr marL="0" indent="0">
              <a:spcBef>
                <a:spcPts val="0"/>
              </a:spcBef>
              <a:buNone/>
            </a:pPr>
            <a:r>
              <a:rPr lang="en-GB" sz="1800" b="1" i="1" dirty="0"/>
              <a:t>‘Shared decision making: </a:t>
            </a:r>
            <a:r>
              <a:rPr lang="en-GB" sz="1800" i="1" dirty="0"/>
              <a:t>People are supported to a) understand the care, treatment and support options available and the risks, benefits and consequences of those options, and b) make a decision about a preferred course of action, based on evidence-based, good quality information and their personal preferences.’</a:t>
            </a:r>
          </a:p>
          <a:p>
            <a:pPr marL="0" indent="0">
              <a:buNone/>
            </a:pPr>
            <a:endParaRPr lang="en-GB" sz="1800" i="1" dirty="0"/>
          </a:p>
          <a:p>
            <a:pPr marL="0" indent="0" algn="r">
              <a:lnSpc>
                <a:spcPct val="100000"/>
              </a:lnSpc>
              <a:buNone/>
            </a:pPr>
            <a:r>
              <a:rPr lang="en-GB" sz="1000" dirty="0"/>
              <a:t>Universal Personalised Care</a:t>
            </a:r>
          </a:p>
          <a:p>
            <a:pPr marL="0" indent="0" algn="r">
              <a:lnSpc>
                <a:spcPct val="100000"/>
              </a:lnSpc>
              <a:spcBef>
                <a:spcPts val="0"/>
              </a:spcBef>
              <a:buNone/>
            </a:pPr>
            <a:r>
              <a:rPr lang="en-GB" sz="1000" dirty="0"/>
              <a:t>	Implementing the comprehensive model</a:t>
            </a:r>
          </a:p>
          <a:p>
            <a:pPr marL="0" indent="0" algn="r">
              <a:lnSpc>
                <a:spcPct val="100000"/>
              </a:lnSpc>
              <a:spcBef>
                <a:spcPts val="0"/>
              </a:spcBef>
              <a:buNone/>
            </a:pPr>
            <a:r>
              <a:rPr lang="en-GB" sz="1000" dirty="0"/>
              <a:t>January 2019</a:t>
            </a:r>
            <a:endParaRPr lang="en-US" sz="1000" dirty="0"/>
          </a:p>
          <a:p>
            <a:endParaRPr lang="en-GB" sz="1800" dirty="0"/>
          </a:p>
        </p:txBody>
      </p:sp>
      <p:sp>
        <p:nvSpPr>
          <p:cNvPr id="4" name="Rectangle 3">
            <a:extLst>
              <a:ext uri="{FF2B5EF4-FFF2-40B4-BE49-F238E27FC236}">
                <a16:creationId xmlns:a16="http://schemas.microsoft.com/office/drawing/2014/main" id="{1919935A-4F36-46C5-8C51-D511BC6C4653}"/>
              </a:ext>
            </a:extLst>
          </p:cNvPr>
          <p:cNvSpPr/>
          <p:nvPr/>
        </p:nvSpPr>
        <p:spPr>
          <a:xfrm>
            <a:off x="6343650" y="1764567"/>
            <a:ext cx="4819650" cy="37240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Shared Decision Making is where individuals and clinicians work together to understand and decide what tests, treatments, management or support packages are most suitable bearing in mind the persons individual circumstances. It brings together the individual’s expertise about themselves and what is important to them together with the clinician’s knowledge about what is known about the benefits and risks of the available options.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SDM Collaborative 2015</a:t>
            </a:r>
          </a:p>
        </p:txBody>
      </p:sp>
      <p:sp>
        <p:nvSpPr>
          <p:cNvPr id="5" name="Footer Placeholder 3">
            <a:extLst>
              <a:ext uri="{FF2B5EF4-FFF2-40B4-BE49-F238E27FC236}">
                <a16:creationId xmlns:a16="http://schemas.microsoft.com/office/drawing/2014/main" id="{B86CA166-9508-4B65-AB80-63B460C069DA}"/>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299127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9849ED7-562B-4D91-94BB-8BE70691E0FB}"/>
              </a:ext>
            </a:extLst>
          </p:cNvPr>
          <p:cNvSpPr>
            <a:spLocks noGrp="1"/>
          </p:cNvSpPr>
          <p:nvPr>
            <p:ph sz="quarter" idx="10"/>
          </p:nvPr>
        </p:nvSpPr>
        <p:spPr>
          <a:xfrm>
            <a:off x="5223392" y="1473266"/>
            <a:ext cx="6282169" cy="3911468"/>
          </a:xfrm>
        </p:spPr>
        <p:txBody>
          <a:bodyPr vert="horz" lIns="91440" tIns="45720" rIns="91440" bIns="45720" rtlCol="0">
            <a:noAutofit/>
          </a:bodyPr>
          <a:lstStyle/>
          <a:p>
            <a:r>
              <a:rPr lang="en-US" sz="1600" dirty="0"/>
              <a:t>It can create a new </a:t>
            </a:r>
            <a:r>
              <a:rPr lang="en-US" sz="1600" b="1" dirty="0"/>
              <a:t>RELATIONSHIP</a:t>
            </a:r>
            <a:r>
              <a:rPr lang="en-US" sz="1600" dirty="0"/>
              <a:t> between individuals and professionals based on partnership (Mulley et al, 2012) </a:t>
            </a:r>
          </a:p>
          <a:p>
            <a:r>
              <a:rPr lang="en-US" sz="1600" dirty="0"/>
              <a:t>People want to be more </a:t>
            </a:r>
            <a:r>
              <a:rPr lang="en-US" sz="1600" b="1" dirty="0"/>
              <a:t>INVOLVED</a:t>
            </a:r>
            <a:r>
              <a:rPr lang="en-US" sz="1600" dirty="0"/>
              <a:t> than they currently are in making decisions about their own health and health care (Care Quality Commission inpatient survey, 2016; NHS England) </a:t>
            </a:r>
          </a:p>
          <a:p>
            <a:r>
              <a:rPr lang="en-US" sz="1600" dirty="0"/>
              <a:t>Both individuals and clinicians tend to consistently </a:t>
            </a:r>
            <a:r>
              <a:rPr lang="en-US" sz="1600" b="1" dirty="0"/>
              <a:t>OVERESTIMATE</a:t>
            </a:r>
            <a:r>
              <a:rPr lang="en-US" sz="1600" dirty="0"/>
              <a:t> the benefits of treatments and </a:t>
            </a:r>
            <a:r>
              <a:rPr lang="en-US" sz="1600" b="1" dirty="0"/>
              <a:t>UNDERESTIMATE</a:t>
            </a:r>
            <a:r>
              <a:rPr lang="en-US" sz="1600" dirty="0"/>
              <a:t> the harms (Hoffman, 2017)</a:t>
            </a:r>
          </a:p>
          <a:p>
            <a:r>
              <a:rPr lang="en-US" sz="1600" dirty="0"/>
              <a:t>It has the potential to </a:t>
            </a:r>
            <a:r>
              <a:rPr lang="en-US" sz="1600" b="1" dirty="0"/>
              <a:t>ENHANCE</a:t>
            </a:r>
            <a:r>
              <a:rPr lang="en-US" sz="1600" dirty="0"/>
              <a:t> allocative efficiency and </a:t>
            </a:r>
            <a:r>
              <a:rPr lang="en-US" sz="1600" b="1" dirty="0"/>
              <a:t>REDUCE</a:t>
            </a:r>
            <a:r>
              <a:rPr lang="en-US" sz="1600" dirty="0"/>
              <a:t> unwarranted clinical variation (Mulley et al, 2012) </a:t>
            </a:r>
          </a:p>
          <a:p>
            <a:r>
              <a:rPr lang="en-US" sz="1600" dirty="0"/>
              <a:t>It is intrinsic in </a:t>
            </a:r>
            <a:r>
              <a:rPr lang="en-US" sz="1600" b="1" dirty="0"/>
              <a:t>PROFESSIONAL CODES </a:t>
            </a:r>
            <a:r>
              <a:rPr lang="en-US" sz="1600" dirty="0"/>
              <a:t>of conduct/standards (General Medical Council, 2013; Nursing and Midwifery Council, 2018)</a:t>
            </a:r>
          </a:p>
          <a:p>
            <a:r>
              <a:rPr lang="en-US" sz="1600" dirty="0"/>
              <a:t>It is a </a:t>
            </a:r>
            <a:r>
              <a:rPr lang="en-US" sz="1600" b="1" dirty="0"/>
              <a:t>LEGAL</a:t>
            </a:r>
            <a:r>
              <a:rPr lang="en-US" sz="1600" dirty="0"/>
              <a:t> requirement and health professionals now must take “reasonable care to ensure that the patient is aware of any material risks involved in any recommended treatment and of any reasonable alternative or variant treatments”. (Health and Social Care Act 2012, Medical Protection Society, 2015)</a:t>
            </a:r>
          </a:p>
        </p:txBody>
      </p:sp>
      <p:sp>
        <p:nvSpPr>
          <p:cNvPr id="8" name="Speech Bubble: Oval 7">
            <a:extLst>
              <a:ext uri="{FF2B5EF4-FFF2-40B4-BE49-F238E27FC236}">
                <a16:creationId xmlns:a16="http://schemas.microsoft.com/office/drawing/2014/main" id="{1787692F-5820-4E87-8B59-0DFCE2038F3E}"/>
              </a:ext>
            </a:extLst>
          </p:cNvPr>
          <p:cNvSpPr/>
          <p:nvPr/>
        </p:nvSpPr>
        <p:spPr>
          <a:xfrm>
            <a:off x="485775" y="1968954"/>
            <a:ext cx="4514850" cy="32802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2017, 42% of patients were not involved as much as they wanted in decisions about their care and treatment </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Quality Commission Adult Inpatient Survey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There is still a significant perception gap between what patients want and what clinicians think patients want e.g. for breast cancer conditions 71% clinicians believe the top goal/concern is to keep the breast whereas this is only a priority for 7% of patients </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Sepucha</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et al. (2008). Pt Education and </a:t>
            </a:r>
            <a:r>
              <a:rPr kumimoji="0" lang="en-GB"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Counseling</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73:504-10)</a:t>
            </a:r>
          </a:p>
        </p:txBody>
      </p:sp>
      <p:sp>
        <p:nvSpPr>
          <p:cNvPr id="9" name="Title 1">
            <a:extLst>
              <a:ext uri="{FF2B5EF4-FFF2-40B4-BE49-F238E27FC236}">
                <a16:creationId xmlns:a16="http://schemas.microsoft.com/office/drawing/2014/main" id="{67054903-E6A6-4E0F-A0D4-9C37AFE7642E}"/>
              </a:ext>
            </a:extLst>
          </p:cNvPr>
          <p:cNvSpPr txBox="1">
            <a:spLocks/>
          </p:cNvSpPr>
          <p:nvPr/>
        </p:nvSpPr>
        <p:spPr>
          <a:xfrm>
            <a:off x="683905" y="825055"/>
            <a:ext cx="10641498"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Why is it important?</a:t>
            </a:r>
          </a:p>
        </p:txBody>
      </p:sp>
      <p:sp>
        <p:nvSpPr>
          <p:cNvPr id="10" name="Footer Placeholder 3">
            <a:extLst>
              <a:ext uri="{FF2B5EF4-FFF2-40B4-BE49-F238E27FC236}">
                <a16:creationId xmlns:a16="http://schemas.microsoft.com/office/drawing/2014/main" id="{6973D4BF-B729-4783-AA37-38320363AABE}"/>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1392104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E6CA5-D075-4D72-B0C0-B3E0C2166BA4}"/>
              </a:ext>
            </a:extLst>
          </p:cNvPr>
          <p:cNvSpPr>
            <a:spLocks noGrp="1"/>
          </p:cNvSpPr>
          <p:nvPr>
            <p:ph sz="quarter" idx="10"/>
          </p:nvPr>
        </p:nvSpPr>
        <p:spPr>
          <a:xfrm>
            <a:off x="758727" y="1602485"/>
            <a:ext cx="10641498" cy="4360393"/>
          </a:xfrm>
        </p:spPr>
        <p:txBody>
          <a:bodyPr>
            <a:normAutofit/>
          </a:bodyPr>
          <a:lstStyle/>
          <a:p>
            <a:pPr marL="0" indent="0">
              <a:buNone/>
            </a:pPr>
            <a:r>
              <a:rPr lang="en-GB" sz="1600" dirty="0"/>
              <a:t>Health coaching means “helping people gain the knowledge, skills and confidence to become active participants in their care so that they can reach their self-identified health and wellbeing goals.”</a:t>
            </a:r>
            <a:r>
              <a:rPr lang="en-GB" sz="1600" u="sng" baseline="30000" dirty="0">
                <a:hlinkClick r:id="rId3" action="ppaction://hlinkfile"/>
              </a:rPr>
              <a:t>[1]</a:t>
            </a:r>
            <a:r>
              <a:rPr lang="en-GB" sz="1600" baseline="30000" dirty="0"/>
              <a:t>,</a:t>
            </a:r>
            <a:r>
              <a:rPr lang="en-GB" sz="1600" u="sng" baseline="30000" dirty="0">
                <a:hlinkClick r:id="rId4" action="ppaction://hlinkfile"/>
              </a:rPr>
              <a:t>[2]</a:t>
            </a:r>
            <a:r>
              <a:rPr lang="en-GB" sz="1600" dirty="0"/>
              <a:t>  It is a term used to describe interventions that ‘coach’ or actively support people to identify what outcomes are important to them and achieve those outcomes.</a:t>
            </a:r>
          </a:p>
          <a:p>
            <a:pPr marL="0" indent="0">
              <a:buNone/>
            </a:pPr>
            <a:r>
              <a:rPr lang="en-GB" sz="1600" dirty="0"/>
              <a:t>Health coaching differs from other forms of coaching both in its focus on the health and wellbeing of the person.  It uses a blend of both directive and non-directive approaches to coaching.  Health coaching practitioners are often involved in delivery of health and care services and may provide relevant information and advice to people, and in some case manage and explain risk.  In contrast coaching in non-health and care settings is more often non-directive and does not provide health information or advice. The effective provision of health coaching requires practitioners to integrate three areas:</a:t>
            </a:r>
          </a:p>
          <a:p>
            <a:pPr lvl="0"/>
            <a:r>
              <a:rPr lang="en-GB" sz="1600" dirty="0"/>
              <a:t>General non-directive and directive coaching skills and techniques (for example, using a coaching model to structure the conversation, supporting the development of options, and providing supportive challenge);</a:t>
            </a:r>
          </a:p>
          <a:p>
            <a:pPr lvl="0"/>
            <a:r>
              <a:rPr lang="en-GB" sz="1600" dirty="0"/>
              <a:t>Insights and processes informed by health psychology and behaviour change science (for example using patient activation, and behaviour change models like COM-B and supporting intrinsic motivation); and </a:t>
            </a:r>
          </a:p>
          <a:p>
            <a:pPr lvl="0"/>
            <a:r>
              <a:rPr lang="en-GB" sz="1600" dirty="0"/>
              <a:t>Their own specific knowledge and skills as a practitioner, or lived experience if a volunteer (for example their knowledge about local assets, or the condition and treatment options)</a:t>
            </a:r>
          </a:p>
          <a:p>
            <a:pPr marL="0" indent="0">
              <a:buNone/>
            </a:pPr>
            <a:endParaRPr lang="en-GB" sz="2000" dirty="0"/>
          </a:p>
          <a:p>
            <a:pPr marL="0" indent="0">
              <a:buNone/>
            </a:pPr>
            <a:endParaRPr lang="en-GB" sz="2000" dirty="0"/>
          </a:p>
        </p:txBody>
      </p:sp>
      <p:sp>
        <p:nvSpPr>
          <p:cNvPr id="4" name="Footer Placeholder 3">
            <a:extLst>
              <a:ext uri="{FF2B5EF4-FFF2-40B4-BE49-F238E27FC236}">
                <a16:creationId xmlns:a16="http://schemas.microsoft.com/office/drawing/2014/main" id="{F352CB40-880E-473F-A1C6-6F1600AC954B}"/>
              </a:ext>
            </a:extLst>
          </p:cNvPr>
          <p:cNvSpPr>
            <a:spLocks noGrp="1"/>
          </p:cNvSpPr>
          <p:nvPr>
            <p:ph type="ftr" sz="quarter" idx="3"/>
          </p:nvPr>
        </p:nvSpPr>
        <p:spPr>
          <a:xfrm>
            <a:off x="920902" y="6158812"/>
            <a:ext cx="10815827" cy="505030"/>
          </a:xfrm>
        </p:spPr>
        <p:txBody>
          <a:bodyPr/>
          <a:lstStyle/>
          <a:p>
            <a:r>
              <a:rPr lang="en-US" dirty="0"/>
              <a:t>References:</a:t>
            </a:r>
          </a:p>
          <a:p>
            <a:r>
              <a:rPr lang="en-GB" u="sng" baseline="30000" dirty="0">
                <a:hlinkClick r:id="rId5" action="ppaction://hlinkfile"/>
              </a:rPr>
              <a:t>[1]</a:t>
            </a:r>
            <a:r>
              <a:rPr lang="en-GB" dirty="0"/>
              <a:t> Heather D. Bennett, MD, Eric A. Coleman, MD, MPH, Carla Parry, PhD, MSW, Thomas Bodenheimer, MD, MPH, and Ellen H. Chen, MD. Health Coaching for Patients With Chronic Illness. Family Practice Management. 2010 Sep-Oct. 17(5):24-29.</a:t>
            </a:r>
          </a:p>
          <a:p>
            <a:r>
              <a:rPr lang="en-GB" u="sng" baseline="30000" dirty="0">
                <a:hlinkClick r:id="rId6" action="ppaction://hlinkfile"/>
              </a:rPr>
              <a:t>[2]</a:t>
            </a:r>
            <a:r>
              <a:rPr lang="en-GB" dirty="0"/>
              <a:t> NHS, 2019. </a:t>
            </a:r>
            <a:r>
              <a:rPr lang="en-GB" u="sng" dirty="0">
                <a:hlinkClick r:id="rId7"/>
              </a:rPr>
              <a:t>https://www.england.nhs.uk/wp-content/uploads/2019/01/universal-personalised-care.pdf</a:t>
            </a:r>
            <a:r>
              <a:rPr lang="en-GB" dirty="0"/>
              <a:t> </a:t>
            </a:r>
          </a:p>
          <a:p>
            <a:endParaRPr lang="en-US" dirty="0"/>
          </a:p>
        </p:txBody>
      </p:sp>
      <p:sp>
        <p:nvSpPr>
          <p:cNvPr id="7" name="Title 1">
            <a:extLst>
              <a:ext uri="{FF2B5EF4-FFF2-40B4-BE49-F238E27FC236}">
                <a16:creationId xmlns:a16="http://schemas.microsoft.com/office/drawing/2014/main" id="{3C84943A-583A-402F-95B9-9A6E590AA5E5}"/>
              </a:ext>
            </a:extLst>
          </p:cNvPr>
          <p:cNvSpPr>
            <a:spLocks noGrp="1"/>
          </p:cNvSpPr>
          <p:nvPr>
            <p:ph type="title"/>
          </p:nvPr>
        </p:nvSpPr>
        <p:spPr>
          <a:xfrm>
            <a:off x="699051" y="893253"/>
            <a:ext cx="10641498" cy="611649"/>
          </a:xfrm>
        </p:spPr>
        <p:txBody>
          <a:bodyPr/>
          <a:lstStyle/>
          <a:p>
            <a:r>
              <a:rPr lang="en-GB" dirty="0"/>
              <a:t>Health Coaching</a:t>
            </a:r>
          </a:p>
        </p:txBody>
      </p:sp>
    </p:spTree>
    <p:extLst>
      <p:ext uri="{BB962C8B-B14F-4D97-AF65-F5344CB8AC3E}">
        <p14:creationId xmlns:p14="http://schemas.microsoft.com/office/powerpoint/2010/main" val="3868511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DCCA-9CC5-4D6F-9286-5F0907D25F88}"/>
              </a:ext>
            </a:extLst>
          </p:cNvPr>
          <p:cNvSpPr>
            <a:spLocks noGrp="1"/>
          </p:cNvSpPr>
          <p:nvPr>
            <p:ph type="title"/>
          </p:nvPr>
        </p:nvSpPr>
        <p:spPr>
          <a:xfrm>
            <a:off x="768625" y="466479"/>
            <a:ext cx="10895773" cy="819396"/>
          </a:xfrm>
        </p:spPr>
        <p:txBody>
          <a:bodyPr>
            <a:normAutofit fontScale="90000"/>
          </a:bodyPr>
          <a:lstStyle/>
          <a:p>
            <a:r>
              <a:rPr lang="en-GB" dirty="0"/>
              <a:t>Patient Activation/ Health Literacy should also be considered.... </a:t>
            </a:r>
          </a:p>
        </p:txBody>
      </p:sp>
      <p:pic>
        <p:nvPicPr>
          <p:cNvPr id="5" name="Picture 4">
            <a:extLst>
              <a:ext uri="{FF2B5EF4-FFF2-40B4-BE49-F238E27FC236}">
                <a16:creationId xmlns:a16="http://schemas.microsoft.com/office/drawing/2014/main" id="{5723B3C3-D6EB-442A-A9AF-16FBA140E2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8019" y="1303756"/>
            <a:ext cx="4437210" cy="2505901"/>
          </a:xfrm>
          <a:prstGeom prst="rect">
            <a:avLst/>
          </a:prstGeom>
        </p:spPr>
      </p:pic>
      <p:sp>
        <p:nvSpPr>
          <p:cNvPr id="6" name="Footer Placeholder 3">
            <a:extLst>
              <a:ext uri="{FF2B5EF4-FFF2-40B4-BE49-F238E27FC236}">
                <a16:creationId xmlns:a16="http://schemas.microsoft.com/office/drawing/2014/main" id="{BDFF5E79-9062-4C44-848C-A77C0648FF2A}"/>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
        <p:nvSpPr>
          <p:cNvPr id="3" name="TextBox 2">
            <a:extLst>
              <a:ext uri="{FF2B5EF4-FFF2-40B4-BE49-F238E27FC236}">
                <a16:creationId xmlns:a16="http://schemas.microsoft.com/office/drawing/2014/main" id="{2CA33171-C457-4B95-98B5-78B8CAA02160}"/>
              </a:ext>
            </a:extLst>
          </p:cNvPr>
          <p:cNvSpPr txBox="1"/>
          <p:nvPr/>
        </p:nvSpPr>
        <p:spPr>
          <a:xfrm>
            <a:off x="768625" y="2455074"/>
            <a:ext cx="5048250" cy="2862322"/>
          </a:xfrm>
          <a:prstGeom prst="rect">
            <a:avLst/>
          </a:prstGeom>
          <a:noFill/>
        </p:spPr>
        <p:txBody>
          <a:bodyPr wrap="square" rtlCol="0">
            <a:spAutoFit/>
          </a:bodyPr>
          <a:lstStyle/>
          <a:p>
            <a:r>
              <a:rPr lang="en-GB" dirty="0">
                <a:solidFill>
                  <a:srgbClr val="0070C0"/>
                </a:solidFill>
                <a:latin typeface="Arial" panose="020B0604020202020204" pitchFamily="34" charset="0"/>
                <a:cs typeface="Arial" panose="020B0604020202020204" pitchFamily="34" charset="0"/>
              </a:rPr>
              <a:t>What is Patient Activation?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Patient activation’ describes the knowledge, skills and confidence a person has in managing their own health and care.  Evidence shows that when people are supported to become more activated, they benefit from better health outcomes, improved experiences of care and fewer unplanned care admissions.</a:t>
            </a:r>
          </a:p>
          <a:p>
            <a:endParaRPr lang="en-GB" dirty="0"/>
          </a:p>
        </p:txBody>
      </p:sp>
      <p:sp>
        <p:nvSpPr>
          <p:cNvPr id="7" name="TextBox 6">
            <a:extLst>
              <a:ext uri="{FF2B5EF4-FFF2-40B4-BE49-F238E27FC236}">
                <a16:creationId xmlns:a16="http://schemas.microsoft.com/office/drawing/2014/main" id="{0A72BC31-CAA5-4216-BEE0-E6CB0F7605FF}"/>
              </a:ext>
            </a:extLst>
          </p:cNvPr>
          <p:cNvSpPr txBox="1"/>
          <p:nvPr/>
        </p:nvSpPr>
        <p:spPr>
          <a:xfrm>
            <a:off x="6754143" y="3886235"/>
            <a:ext cx="5048250" cy="2862322"/>
          </a:xfrm>
          <a:prstGeom prst="rect">
            <a:avLst/>
          </a:prstGeom>
          <a:noFill/>
        </p:spPr>
        <p:txBody>
          <a:bodyPr wrap="square" rtlCol="0">
            <a:spAutoFit/>
          </a:bodyPr>
          <a:lstStyle/>
          <a:p>
            <a:r>
              <a:rPr lang="en-GB" dirty="0">
                <a:solidFill>
                  <a:srgbClr val="0070C0"/>
                </a:solidFill>
                <a:latin typeface="Arial" panose="020B0604020202020204" pitchFamily="34" charset="0"/>
                <a:cs typeface="Arial" panose="020B0604020202020204" pitchFamily="34" charset="0"/>
              </a:rPr>
              <a:t>Why is it important?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43%-61% of English working age population do not understand health information they are given (Institute of Health Equity/ Public Health England 2015)</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There is a strong social gradient in the population, with lower levels of health literacy much more common among the socially and economically disadvantaged </a:t>
            </a:r>
            <a:r>
              <a:rPr lang="en-GB" sz="1600" dirty="0" err="1">
                <a:latin typeface="Arial" panose="020B0604020202020204" pitchFamily="34" charset="0"/>
                <a:cs typeface="Arial" panose="020B0604020202020204" pitchFamily="34" charset="0"/>
              </a:rPr>
              <a:t>ie</a:t>
            </a:r>
            <a:r>
              <a:rPr lang="en-GB" sz="1600" dirty="0">
                <a:latin typeface="Arial" panose="020B0604020202020204" pitchFamily="34" charset="0"/>
                <a:cs typeface="Arial" panose="020B0604020202020204" pitchFamily="34" charset="0"/>
              </a:rPr>
              <a:t> it impacts on health inequalities.</a:t>
            </a:r>
          </a:p>
          <a:p>
            <a:endParaRPr lang="en-GB" dirty="0"/>
          </a:p>
        </p:txBody>
      </p:sp>
    </p:spTree>
    <p:extLst>
      <p:ext uri="{BB962C8B-B14F-4D97-AF65-F5344CB8AC3E}">
        <p14:creationId xmlns:p14="http://schemas.microsoft.com/office/powerpoint/2010/main" val="115011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365A-10F9-4759-AA29-59C534EE124C}"/>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625A44CE-5CB0-474E-9829-CC09C1839C72}"/>
              </a:ext>
            </a:extLst>
          </p:cNvPr>
          <p:cNvSpPr>
            <a:spLocks noGrp="1"/>
          </p:cNvSpPr>
          <p:nvPr>
            <p:ph sz="quarter" idx="10"/>
          </p:nvPr>
        </p:nvSpPr>
        <p:spPr>
          <a:xfrm>
            <a:off x="781878" y="1833142"/>
            <a:ext cx="10641498" cy="4660255"/>
          </a:xfrm>
        </p:spPr>
        <p:txBody>
          <a:bodyPr>
            <a:normAutofit/>
          </a:bodyPr>
          <a:lstStyle/>
          <a:p>
            <a:pPr marL="0" indent="0">
              <a:lnSpc>
                <a:spcPct val="110000"/>
              </a:lnSpc>
              <a:spcBef>
                <a:spcPts val="0"/>
              </a:spcBef>
              <a:buNone/>
            </a:pPr>
            <a:r>
              <a:rPr lang="en-GB" sz="1800" dirty="0">
                <a:hlinkClick r:id="rId3"/>
              </a:rPr>
              <a:t>RCGP Person-Centred Care Toolkit </a:t>
            </a:r>
            <a:r>
              <a:rPr lang="en-GB" sz="1800" dirty="0"/>
              <a:t> - developed with NHS England to support GPs and primary care teams deliver person-centred care.  Toolkit has further information and resources on health coaching, shared decision making, health literacy and personalised care and support planning.</a:t>
            </a:r>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endParaRPr lang="en-GB" sz="1800" dirty="0"/>
          </a:p>
          <a:p>
            <a:pPr marL="0" indent="0">
              <a:lnSpc>
                <a:spcPct val="110000"/>
              </a:lnSpc>
              <a:spcBef>
                <a:spcPts val="0"/>
              </a:spcBef>
              <a:buNone/>
            </a:pPr>
            <a:r>
              <a:rPr lang="en-GB" sz="1800" u="sng" dirty="0">
                <a:solidFill>
                  <a:schemeClr val="accent5">
                    <a:lumMod val="75000"/>
                  </a:schemeClr>
                </a:solidFill>
              </a:rPr>
              <a:t>Health Coaching Implementation and Quality Summary Guide </a:t>
            </a:r>
          </a:p>
          <a:p>
            <a:pPr marL="0" indent="0">
              <a:lnSpc>
                <a:spcPct val="110000"/>
              </a:lnSpc>
              <a:spcBef>
                <a:spcPts val="0"/>
              </a:spcBef>
              <a:buNone/>
            </a:pPr>
            <a:r>
              <a:rPr lang="en-GB" sz="1800" dirty="0"/>
              <a:t>This guide aims to support commissioners and providers in their decisions around the use of health coaching skills and services as part of the new Comprehensive Personalisation Model developed by NHS England.</a:t>
            </a:r>
          </a:p>
          <a:p>
            <a:pPr marL="0" indent="0">
              <a:buNone/>
            </a:pPr>
            <a:endParaRPr lang="en-GB" sz="18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5" name="Picture 4">
            <a:extLst>
              <a:ext uri="{FF2B5EF4-FFF2-40B4-BE49-F238E27FC236}">
                <a16:creationId xmlns:a16="http://schemas.microsoft.com/office/drawing/2014/main" id="{B269AB6C-08DE-4AD3-BF44-8029467467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1877" y="2862278"/>
            <a:ext cx="4530903" cy="2032661"/>
          </a:xfrm>
          <a:prstGeom prst="rect">
            <a:avLst/>
          </a:prstGeom>
        </p:spPr>
      </p:pic>
      <p:sp>
        <p:nvSpPr>
          <p:cNvPr id="6" name="Footer Placeholder 3">
            <a:extLst>
              <a:ext uri="{FF2B5EF4-FFF2-40B4-BE49-F238E27FC236}">
                <a16:creationId xmlns:a16="http://schemas.microsoft.com/office/drawing/2014/main" id="{2F016F35-4291-45E5-A8CE-969718854215}"/>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60000"/>
                    <a:lumOff val="40000"/>
                  </a:srgbClr>
                </a:solidFill>
                <a:effectLst/>
                <a:uLnTx/>
                <a:uFillTx/>
                <a:latin typeface="Arial" charset="0"/>
                <a:cs typeface="Arial" charset="0"/>
              </a:rPr>
              <a:t>Lesson 2</a:t>
            </a:r>
          </a:p>
        </p:txBody>
      </p:sp>
    </p:spTree>
    <p:extLst>
      <p:ext uri="{BB962C8B-B14F-4D97-AF65-F5344CB8AC3E}">
        <p14:creationId xmlns:p14="http://schemas.microsoft.com/office/powerpoint/2010/main" val="18745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0421-BB1A-443B-AC5E-8EC04EA60D63}"/>
              </a:ext>
            </a:extLst>
          </p:cNvPr>
          <p:cNvSpPr>
            <a:spLocks noGrp="1"/>
          </p:cNvSpPr>
          <p:nvPr>
            <p:ph type="title"/>
          </p:nvPr>
        </p:nvSpPr>
        <p:spPr/>
        <p:txBody>
          <a:bodyPr>
            <a:normAutofit fontScale="90000"/>
          </a:bodyPr>
          <a:lstStyle/>
          <a:p>
            <a:r>
              <a:rPr lang="en-GB" dirty="0"/>
              <a:t>Example – How elements of personalised care can support care planning conversations</a:t>
            </a:r>
          </a:p>
        </p:txBody>
      </p:sp>
      <p:sp>
        <p:nvSpPr>
          <p:cNvPr id="3" name="Content Placeholder 2">
            <a:extLst>
              <a:ext uri="{FF2B5EF4-FFF2-40B4-BE49-F238E27FC236}">
                <a16:creationId xmlns:a16="http://schemas.microsoft.com/office/drawing/2014/main" id="{5187CF7D-B223-44D2-8F67-36CDBDF5D542}"/>
              </a:ext>
            </a:extLst>
          </p:cNvPr>
          <p:cNvSpPr>
            <a:spLocks noGrp="1"/>
          </p:cNvSpPr>
          <p:nvPr>
            <p:ph sz="quarter" idx="10"/>
          </p:nvPr>
        </p:nvSpPr>
        <p:spPr>
          <a:xfrm>
            <a:off x="781877" y="2223287"/>
            <a:ext cx="10641499" cy="1702537"/>
          </a:xfrm>
        </p:spPr>
        <p:txBody>
          <a:bodyPr>
            <a:normAutofit/>
          </a:bodyPr>
          <a:lstStyle/>
          <a:p>
            <a:pPr marL="0" indent="0">
              <a:buNone/>
            </a:pPr>
            <a:r>
              <a:rPr lang="en-GB" sz="2000" dirty="0"/>
              <a:t>Mrs C is a widow who lives on her own. Her husband died of heart failure 3 years ago. She has 3 children, the nearest of whom lives 2 hours’ drive away. She has long standing COPD but over the past year, this has become increasingly severe, and she has needed 2 hospital admissions. Two months ago, she was diagnosed with lung cancer with secondaries to her bone and liver.</a:t>
            </a:r>
          </a:p>
          <a:p>
            <a:pPr marL="0" indent="0">
              <a:buNone/>
            </a:pPr>
            <a:endParaRPr lang="en-GB" dirty="0"/>
          </a:p>
        </p:txBody>
      </p:sp>
      <p:pic>
        <p:nvPicPr>
          <p:cNvPr id="1026" name="Picture 2" descr="Image result for old lady">
            <a:extLst>
              <a:ext uri="{FF2B5EF4-FFF2-40B4-BE49-F238E27FC236}">
                <a16:creationId xmlns:a16="http://schemas.microsoft.com/office/drawing/2014/main" id="{290063B0-DCC9-4598-B23B-C914DC4DB0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68640" y="4191635"/>
            <a:ext cx="3497580" cy="218598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DE9E56D2-B558-4A20-BEFE-FC6C19B9CFA3}"/>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2502394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39C73-1C4E-4FD1-BFE2-F09881A2B88A}"/>
              </a:ext>
            </a:extLst>
          </p:cNvPr>
          <p:cNvSpPr>
            <a:spLocks noGrp="1"/>
          </p:cNvSpPr>
          <p:nvPr>
            <p:ph sz="quarter" idx="10"/>
          </p:nvPr>
        </p:nvSpPr>
        <p:spPr>
          <a:xfrm>
            <a:off x="781878" y="975360"/>
            <a:ext cx="10641498" cy="5632704"/>
          </a:xfrm>
        </p:spPr>
        <p:txBody>
          <a:bodyPr>
            <a:normAutofit/>
          </a:bodyPr>
          <a:lstStyle/>
          <a:p>
            <a:pPr marL="0" indent="0">
              <a:buNone/>
            </a:pPr>
            <a:r>
              <a:rPr lang="en-GB" sz="1800" b="1" dirty="0"/>
              <a:t>Shared decision making</a:t>
            </a:r>
            <a:endParaRPr lang="en-GB" sz="1800" dirty="0"/>
          </a:p>
          <a:p>
            <a:r>
              <a:rPr lang="en-GB" sz="1800" dirty="0"/>
              <a:t>There are many opportunities and critical points for shared decision making:</a:t>
            </a:r>
          </a:p>
          <a:p>
            <a:pPr lvl="1" indent="-417513">
              <a:buFont typeface="Wingdings" panose="05000000000000000000" pitchFamily="2" charset="2"/>
              <a:buChar char="Ø"/>
            </a:pPr>
            <a:r>
              <a:rPr lang="en-GB" sz="1800" dirty="0"/>
              <a:t>Deciding whether or not to accept palliative treatment for her lung cancer.</a:t>
            </a:r>
          </a:p>
          <a:p>
            <a:pPr marL="719138" lvl="1" indent="-450850">
              <a:buFont typeface="Wingdings" panose="05000000000000000000" pitchFamily="2" charset="2"/>
              <a:buChar char="Ø"/>
            </a:pPr>
            <a:r>
              <a:rPr lang="en-GB" sz="1800" dirty="0"/>
              <a:t>Deciding what level of treatment/intervention she would wish in the event of another exacerbation of COPD – including hospital admission – discussion about the thresholds for these decisions, e.g. severity of breathlessness, availability of carers, etc.</a:t>
            </a:r>
          </a:p>
          <a:p>
            <a:pPr lvl="1" indent="-417513">
              <a:buFont typeface="Wingdings" panose="05000000000000000000" pitchFamily="2" charset="2"/>
              <a:buChar char="Ø"/>
            </a:pPr>
            <a:r>
              <a:rPr lang="en-GB" sz="1800" dirty="0"/>
              <a:t>Deciding whether or not to record her wishes about future care at this stage, including decisions about cardiopulmonary resuscitation, oral vs intravenous antibiotics, etc.</a:t>
            </a:r>
          </a:p>
          <a:p>
            <a:pPr lvl="1" indent="-417513">
              <a:buFont typeface="Wingdings" panose="05000000000000000000" pitchFamily="2" charset="2"/>
              <a:buChar char="Ø"/>
            </a:pPr>
            <a:r>
              <a:rPr lang="en-GB" sz="1800" dirty="0"/>
              <a:t>Decisions about what sorts of interventions she would prefer for symptom management – what kind of drugs, in what formulation, and what kind of non-drug measures.</a:t>
            </a:r>
          </a:p>
          <a:p>
            <a:pPr marL="0" indent="0">
              <a:buNone/>
            </a:pPr>
            <a:r>
              <a:rPr lang="en-GB" sz="1800" b="1" dirty="0"/>
              <a:t>Health Coaching</a:t>
            </a:r>
            <a:endParaRPr lang="en-GB" sz="1800" dirty="0"/>
          </a:p>
          <a:p>
            <a:pPr marL="0" lvl="0" indent="0">
              <a:buNone/>
            </a:pPr>
            <a:r>
              <a:rPr lang="en-GB" sz="1800" dirty="0"/>
              <a:t>A health coach started working with Mrs C to build up her confidence in managing her breathlessness, pain and anxiety using techniques agreed with her relevant healthcare professional.</a:t>
            </a:r>
            <a:endParaRPr lang="en-GB" dirty="0"/>
          </a:p>
          <a:p>
            <a:pPr marL="0" lvl="0" indent="0">
              <a:buNone/>
            </a:pPr>
            <a:endParaRPr lang="en-GB" dirty="0"/>
          </a:p>
          <a:p>
            <a:pPr marL="0" lvl="0" indent="0">
              <a:buNone/>
            </a:pPr>
            <a:endParaRPr lang="en-GB" dirty="0"/>
          </a:p>
          <a:p>
            <a:endParaRPr lang="en-GB" dirty="0"/>
          </a:p>
        </p:txBody>
      </p:sp>
      <p:sp>
        <p:nvSpPr>
          <p:cNvPr id="4" name="Footer Placeholder 3">
            <a:extLst>
              <a:ext uri="{FF2B5EF4-FFF2-40B4-BE49-F238E27FC236}">
                <a16:creationId xmlns:a16="http://schemas.microsoft.com/office/drawing/2014/main" id="{A593CA58-FCBA-4A88-86C9-13BC98921F37}"/>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2834076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C6D4-9C15-46F2-A4E9-201AB5C9B74F}"/>
              </a:ext>
            </a:extLst>
          </p:cNvPr>
          <p:cNvSpPr>
            <a:spLocks noGrp="1"/>
          </p:cNvSpPr>
          <p:nvPr>
            <p:ph type="title"/>
          </p:nvPr>
        </p:nvSpPr>
        <p:spPr/>
        <p:txBody>
          <a:bodyPr>
            <a:normAutofit fontScale="90000"/>
          </a:bodyPr>
          <a:lstStyle/>
          <a:p>
            <a:r>
              <a:rPr lang="en-GB" b="1" dirty="0"/>
              <a:t>Considering options when the person does not have the capacity to partake in the care planning </a:t>
            </a:r>
          </a:p>
        </p:txBody>
      </p:sp>
      <p:sp>
        <p:nvSpPr>
          <p:cNvPr id="3" name="Content Placeholder 2">
            <a:extLst>
              <a:ext uri="{FF2B5EF4-FFF2-40B4-BE49-F238E27FC236}">
                <a16:creationId xmlns:a16="http://schemas.microsoft.com/office/drawing/2014/main" id="{DE6849F5-BEF7-4357-A214-C68C5E7F6016}"/>
              </a:ext>
            </a:extLst>
          </p:cNvPr>
          <p:cNvSpPr>
            <a:spLocks noGrp="1"/>
          </p:cNvSpPr>
          <p:nvPr>
            <p:ph sz="quarter" idx="10"/>
          </p:nvPr>
        </p:nvSpPr>
        <p:spPr>
          <a:xfrm>
            <a:off x="781877" y="2110993"/>
            <a:ext cx="10641498" cy="4154824"/>
          </a:xfrm>
        </p:spPr>
        <p:txBody>
          <a:bodyPr>
            <a:noAutofit/>
          </a:bodyPr>
          <a:lstStyle/>
          <a:p>
            <a:pPr marL="0" indent="0">
              <a:buNone/>
            </a:pPr>
            <a:r>
              <a:rPr lang="en-GB" sz="1600" b="1" dirty="0"/>
              <a:t>e-ELCA Advance care planning</a:t>
            </a:r>
            <a:r>
              <a:rPr lang="en-GB" sz="1600" dirty="0"/>
              <a:t>: context session has learning on the Mental Capacity Act.  Learning objectives include:</a:t>
            </a:r>
          </a:p>
          <a:p>
            <a:r>
              <a:rPr lang="en-GB" sz="1600" dirty="0"/>
              <a:t>Identify when proxy decision making may need to be used</a:t>
            </a:r>
          </a:p>
          <a:p>
            <a:r>
              <a:rPr lang="en-GB" sz="1600" dirty="0"/>
              <a:t>Describe how an understanding of the MCA will affect how you engage in advance care planning in your practice</a:t>
            </a:r>
          </a:p>
          <a:p>
            <a:r>
              <a:rPr lang="en-GB" sz="1600" dirty="0"/>
              <a:t>Discuss the contribution and challenges that arise from involving family members in determining best interests</a:t>
            </a:r>
          </a:p>
          <a:p>
            <a:pPr marL="0" indent="0">
              <a:buNone/>
            </a:pPr>
            <a:endParaRPr lang="en-GB" sz="1600" dirty="0"/>
          </a:p>
          <a:p>
            <a:pPr marL="0" indent="0">
              <a:buNone/>
            </a:pPr>
            <a:endParaRPr lang="en-GB" sz="1600" dirty="0"/>
          </a:p>
          <a:p>
            <a:endParaRPr lang="en-GB" sz="1600" dirty="0"/>
          </a:p>
          <a:p>
            <a:pPr marL="0" indent="0">
              <a:buNone/>
            </a:pPr>
            <a:r>
              <a:rPr lang="en-GB" sz="1600" b="1" dirty="0"/>
              <a:t>GP Education Masterclass 2 </a:t>
            </a:r>
            <a:r>
              <a:rPr lang="en-GB" sz="1600" dirty="0"/>
              <a:t>– Capacity and Information Sharing considerations.  Learning includes:</a:t>
            </a:r>
          </a:p>
          <a:p>
            <a:r>
              <a:rPr lang="en-GB" sz="1600" dirty="0"/>
              <a:t>Why do we need to know if a patient has mental capacity?</a:t>
            </a:r>
          </a:p>
          <a:p>
            <a:r>
              <a:rPr lang="en-GB" sz="1600" dirty="0"/>
              <a:t>What rights do families have in making medical decisions?</a:t>
            </a:r>
          </a:p>
          <a:p>
            <a:r>
              <a:rPr lang="en-GB" sz="1600" dirty="0"/>
              <a:t>What rights does a Lasting Power of Attorney have?</a:t>
            </a:r>
          </a:p>
          <a:p>
            <a:endParaRPr lang="en-GB" sz="1600" dirty="0"/>
          </a:p>
        </p:txBody>
      </p:sp>
      <p:pic>
        <p:nvPicPr>
          <p:cNvPr id="4" name="Picture 3">
            <a:hlinkClick r:id="rId3"/>
            <a:extLst>
              <a:ext uri="{FF2B5EF4-FFF2-40B4-BE49-F238E27FC236}">
                <a16:creationId xmlns:a16="http://schemas.microsoft.com/office/drawing/2014/main" id="{2BF7A2E2-0547-4164-AACF-121EAD17ED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1877" y="3723849"/>
            <a:ext cx="5679883" cy="950036"/>
          </a:xfrm>
          <a:prstGeom prst="rect">
            <a:avLst/>
          </a:prstGeom>
        </p:spPr>
      </p:pic>
      <p:sp>
        <p:nvSpPr>
          <p:cNvPr id="5" name="Footer Placeholder 3">
            <a:extLst>
              <a:ext uri="{FF2B5EF4-FFF2-40B4-BE49-F238E27FC236}">
                <a16:creationId xmlns:a16="http://schemas.microsoft.com/office/drawing/2014/main" id="{637BDB86-FEC3-4EE5-A975-E3DB8E24B2F2}"/>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2413034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405A7-EE5B-4A34-864C-DDE95EB5C174}"/>
              </a:ext>
            </a:extLst>
          </p:cNvPr>
          <p:cNvSpPr>
            <a:spLocks noGrp="1"/>
          </p:cNvSpPr>
          <p:nvPr>
            <p:ph sz="quarter" idx="10"/>
          </p:nvPr>
        </p:nvSpPr>
        <p:spPr>
          <a:xfrm>
            <a:off x="614921" y="1466114"/>
            <a:ext cx="10316899" cy="2244128"/>
          </a:xfrm>
        </p:spPr>
        <p:txBody>
          <a:bodyPr/>
          <a:lstStyle/>
          <a:p>
            <a:pPr defTabSz="321457">
              <a:lnSpc>
                <a:spcPct val="100000"/>
              </a:lnSpc>
              <a:spcBef>
                <a:spcPts val="700"/>
              </a:spcBef>
              <a:defRPr/>
            </a:pPr>
            <a:r>
              <a:rPr lang="en-GB" sz="2000" dirty="0">
                <a:solidFill>
                  <a:prstClr val="black"/>
                </a:solidFill>
                <a:sym typeface="Helvetica"/>
              </a:rPr>
              <a:t>What’s important ‘to’ a person includes what they are “saying” with their words or with their behaviour. When words and behaviour are in conflict, listen to the behaviour.</a:t>
            </a:r>
          </a:p>
          <a:p>
            <a:pPr defTabSz="321457">
              <a:lnSpc>
                <a:spcPct val="100000"/>
              </a:lnSpc>
              <a:spcBef>
                <a:spcPts val="700"/>
              </a:spcBef>
              <a:defRPr/>
            </a:pPr>
            <a:r>
              <a:rPr lang="en-GB" sz="2000" dirty="0">
                <a:solidFill>
                  <a:prstClr val="black"/>
                </a:solidFill>
                <a:sym typeface="Helvetica"/>
              </a:rPr>
              <a:t>Think about how best to support the person to be </a:t>
            </a:r>
            <a:r>
              <a:rPr lang="en-GB" sz="2000" dirty="0"/>
              <a:t>living well and safe as well as </a:t>
            </a:r>
            <a:r>
              <a:rPr lang="en-GB" sz="2000" dirty="0">
                <a:solidFill>
                  <a:prstClr val="black"/>
                </a:solidFill>
                <a:sym typeface="Helvetica"/>
              </a:rPr>
              <a:t>what others need to know or do (important ‘for’). </a:t>
            </a:r>
          </a:p>
          <a:p>
            <a:pPr defTabSz="321457">
              <a:lnSpc>
                <a:spcPct val="100000"/>
              </a:lnSpc>
              <a:spcBef>
                <a:spcPts val="700"/>
              </a:spcBef>
              <a:defRPr/>
            </a:pPr>
            <a:r>
              <a:rPr lang="en-GB" sz="2000" dirty="0">
                <a:solidFill>
                  <a:prstClr val="black"/>
                </a:solidFill>
                <a:sym typeface="Helvetica"/>
              </a:rPr>
              <a:t>Use the 6 questions to </a:t>
            </a:r>
            <a:r>
              <a:rPr lang="en-GB" sz="2000" dirty="0"/>
              <a:t>find out what matters to the person. </a:t>
            </a:r>
          </a:p>
          <a:p>
            <a:pPr defTabSz="321457">
              <a:lnSpc>
                <a:spcPct val="100000"/>
              </a:lnSpc>
              <a:spcBef>
                <a:spcPts val="700"/>
              </a:spcBef>
              <a:defRPr/>
            </a:pPr>
            <a:r>
              <a:rPr lang="en-GB" sz="2000" dirty="0">
                <a:solidFill>
                  <a:prstClr val="black"/>
                </a:solidFill>
                <a:sym typeface="Helvetica"/>
              </a:rPr>
              <a:t>Be specific with outcomes and ensure that </a:t>
            </a:r>
            <a:r>
              <a:rPr lang="en-US" altLang="en-US" sz="2000" dirty="0">
                <a:solidFill>
                  <a:prstClr val="black"/>
                </a:solidFill>
                <a:latin typeface="Arial" charset="0"/>
                <a:ea typeface="Arial" charset="0"/>
                <a:cs typeface="Arial" charset="0"/>
              </a:rPr>
              <a:t>you link the outcome to what matters to the person. </a:t>
            </a:r>
          </a:p>
          <a:p>
            <a:pPr defTabSz="321457">
              <a:lnSpc>
                <a:spcPct val="100000"/>
              </a:lnSpc>
              <a:spcBef>
                <a:spcPts val="700"/>
              </a:spcBef>
              <a:defRPr/>
            </a:pPr>
            <a:r>
              <a:rPr lang="en-GB" sz="2000" dirty="0"/>
              <a:t>Even when a person has advanced serious illness, they can still benefit from the following personalised care elements; shared decision making, health coaching, personalised care and support planning.</a:t>
            </a:r>
          </a:p>
          <a:p>
            <a:pPr defTabSz="321457">
              <a:lnSpc>
                <a:spcPct val="100000"/>
              </a:lnSpc>
              <a:spcBef>
                <a:spcPts val="700"/>
              </a:spcBef>
              <a:defRPr/>
            </a:pPr>
            <a:r>
              <a:rPr lang="en-GB" sz="2000" dirty="0"/>
              <a:t>There are capacity and information sharing considerations if the person does not have the capacity to partake in the care planning</a:t>
            </a:r>
            <a:endParaRPr lang="en-US" altLang="en-US" sz="2000" dirty="0">
              <a:solidFill>
                <a:prstClr val="black"/>
              </a:solidFill>
              <a:latin typeface="Arial" charset="0"/>
              <a:ea typeface="Arial" charset="0"/>
              <a:cs typeface="Arial" charset="0"/>
            </a:endParaRPr>
          </a:p>
          <a:p>
            <a:pPr marL="0" indent="0" defTabSz="321457">
              <a:lnSpc>
                <a:spcPct val="100000"/>
              </a:lnSpc>
              <a:spcBef>
                <a:spcPts val="700"/>
              </a:spcBef>
              <a:buNone/>
              <a:defRPr/>
            </a:pPr>
            <a:r>
              <a:rPr lang="en-GB" sz="2000" dirty="0">
                <a:solidFill>
                  <a:prstClr val="black"/>
                </a:solidFill>
                <a:sym typeface="Helvetica"/>
              </a:rPr>
              <a:t>Lesson 3 looks at </a:t>
            </a:r>
            <a:r>
              <a:rPr lang="en-GB" sz="2000" dirty="0"/>
              <a:t>how to support/ involve those close to the patient in the care planning process according to the patient’s wishes.  </a:t>
            </a:r>
            <a:endParaRPr lang="en-GB" sz="2000" dirty="0">
              <a:solidFill>
                <a:prstClr val="black"/>
              </a:solidFill>
              <a:sym typeface="Helvetica"/>
            </a:endParaRPr>
          </a:p>
          <a:p>
            <a:pPr marL="0" lvl="0" indent="0" defTabSz="321457">
              <a:lnSpc>
                <a:spcPct val="100000"/>
              </a:lnSpc>
              <a:spcBef>
                <a:spcPts val="700"/>
              </a:spcBef>
              <a:buNone/>
              <a:defRPr/>
            </a:pPr>
            <a:endParaRPr lang="en-GB" sz="2000" dirty="0">
              <a:solidFill>
                <a:prstClr val="black"/>
              </a:solidFill>
              <a:sym typeface="Helvetica"/>
            </a:endParaRPr>
          </a:p>
        </p:txBody>
      </p:sp>
      <p:sp>
        <p:nvSpPr>
          <p:cNvPr id="3" name="Title 2">
            <a:extLst>
              <a:ext uri="{FF2B5EF4-FFF2-40B4-BE49-F238E27FC236}">
                <a16:creationId xmlns:a16="http://schemas.microsoft.com/office/drawing/2014/main" id="{C51332A6-B6D5-43D1-8BA0-5BA349D212B6}"/>
              </a:ext>
            </a:extLst>
          </p:cNvPr>
          <p:cNvSpPr>
            <a:spLocks noGrp="1"/>
          </p:cNvSpPr>
          <p:nvPr>
            <p:ph type="title"/>
          </p:nvPr>
        </p:nvSpPr>
        <p:spPr/>
        <p:txBody>
          <a:bodyPr/>
          <a:lstStyle/>
          <a:p>
            <a:r>
              <a:rPr lang="en-GB" dirty="0"/>
              <a:t>Key learning</a:t>
            </a:r>
          </a:p>
        </p:txBody>
      </p:sp>
      <p:sp>
        <p:nvSpPr>
          <p:cNvPr id="6" name="Footer Placeholder 3">
            <a:extLst>
              <a:ext uri="{FF2B5EF4-FFF2-40B4-BE49-F238E27FC236}">
                <a16:creationId xmlns:a16="http://schemas.microsoft.com/office/drawing/2014/main" id="{F0894DA4-1509-4F07-996A-6D851C6AD963}"/>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154270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4FB6F-5B34-4214-91EF-20126C094758}"/>
              </a:ext>
            </a:extLst>
          </p:cNvPr>
          <p:cNvSpPr>
            <a:spLocks noGrp="1"/>
          </p:cNvSpPr>
          <p:nvPr>
            <p:ph type="title"/>
          </p:nvPr>
        </p:nvSpPr>
        <p:spPr>
          <a:xfrm>
            <a:off x="626953" y="1083065"/>
            <a:ext cx="8756073" cy="611649"/>
          </a:xfrm>
        </p:spPr>
        <p:txBody>
          <a:bodyPr/>
          <a:lstStyle/>
          <a:p>
            <a:r>
              <a:rPr lang="en-GB" sz="4800" dirty="0">
                <a:solidFill>
                  <a:prstClr val="black"/>
                </a:solidFill>
                <a:latin typeface="Calibri"/>
                <a:sym typeface="Helvetica"/>
              </a:rPr>
              <a:t>Health and safety can dictate life</a:t>
            </a:r>
            <a:br>
              <a:rPr lang="en-GB" dirty="0">
                <a:solidFill>
                  <a:prstClr val="black"/>
                </a:solidFill>
                <a:latin typeface="Calibri"/>
                <a:sym typeface="Helvetica"/>
              </a:rPr>
            </a:br>
            <a:endParaRPr lang="en-GB" dirty="0"/>
          </a:p>
        </p:txBody>
      </p:sp>
      <p:sp>
        <p:nvSpPr>
          <p:cNvPr id="5" name="Shape 442">
            <a:extLst>
              <a:ext uri="{FF2B5EF4-FFF2-40B4-BE49-F238E27FC236}">
                <a16:creationId xmlns:a16="http://schemas.microsoft.com/office/drawing/2014/main" id="{2044A7B8-C0E5-4D48-928A-392509A8FFB8}"/>
              </a:ext>
            </a:extLst>
          </p:cNvPr>
          <p:cNvSpPr/>
          <p:nvPr/>
        </p:nvSpPr>
        <p:spPr>
          <a:xfrm>
            <a:off x="7523833" y="1241341"/>
            <a:ext cx="2991682" cy="3060701"/>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kumimoji="0" sz="20100" b="0" i="0" u="none" strike="noStrike" kern="1200" cap="none" spc="0" normalizeH="0" baseline="0" noProof="0" dirty="0">
                <a:ln>
                  <a:noFill/>
                </a:ln>
                <a:solidFill>
                  <a:prstClr val="black"/>
                </a:solidFill>
                <a:effectLst/>
                <a:uLnTx/>
                <a:uFillTx/>
                <a:latin typeface="Calibri"/>
                <a:ea typeface="+mn-ea"/>
                <a:cs typeface="+mn-cs"/>
                <a:sym typeface="Helvetica"/>
              </a:rPr>
              <a:t>for</a:t>
            </a:r>
          </a:p>
        </p:txBody>
      </p:sp>
      <p:pic>
        <p:nvPicPr>
          <p:cNvPr id="6" name="image25.jpeg" descr="hazmat.jpg">
            <a:extLst>
              <a:ext uri="{FF2B5EF4-FFF2-40B4-BE49-F238E27FC236}">
                <a16:creationId xmlns:a16="http://schemas.microsoft.com/office/drawing/2014/main" id="{1A33A29C-A69E-45A6-B560-8A63571FE63F}"/>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6953" y="2754085"/>
            <a:ext cx="5305761" cy="3221029"/>
          </a:xfrm>
          <a:prstGeom prst="rect">
            <a:avLst/>
          </a:prstGeom>
          <a:ln w="12700">
            <a:miter lim="400000"/>
          </a:ln>
        </p:spPr>
      </p:pic>
      <p:sp>
        <p:nvSpPr>
          <p:cNvPr id="11" name="Footer Placeholder 3">
            <a:extLst>
              <a:ext uri="{FF2B5EF4-FFF2-40B4-BE49-F238E27FC236}">
                <a16:creationId xmlns:a16="http://schemas.microsoft.com/office/drawing/2014/main" id="{E36B8D30-EA78-4A4C-B54D-2AEBD1DD4AA9}"/>
              </a:ext>
            </a:extLst>
          </p:cNvPr>
          <p:cNvSpPr>
            <a:spLocks noGrp="1"/>
          </p:cNvSpPr>
          <p:nvPr>
            <p:ph type="ftr" sz="quarter" idx="3"/>
          </p:nvPr>
        </p:nvSpPr>
        <p:spPr>
          <a:xfrm>
            <a:off x="920902" y="6333440"/>
            <a:ext cx="7630885" cy="365125"/>
          </a:xfrm>
        </p:spPr>
        <p:txBody>
          <a:bodyPr/>
          <a:lstStyle/>
          <a:p>
            <a:r>
              <a:rPr lang="en-US" dirty="0"/>
              <a:t>Lesson 2</a:t>
            </a:r>
          </a:p>
        </p:txBody>
      </p:sp>
    </p:spTree>
    <p:extLst>
      <p:ext uri="{BB962C8B-B14F-4D97-AF65-F5344CB8AC3E}">
        <p14:creationId xmlns:p14="http://schemas.microsoft.com/office/powerpoint/2010/main" val="11463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4FB6F-5B34-4214-91EF-20126C094758}"/>
              </a:ext>
            </a:extLst>
          </p:cNvPr>
          <p:cNvSpPr>
            <a:spLocks noGrp="1"/>
          </p:cNvSpPr>
          <p:nvPr>
            <p:ph type="title"/>
          </p:nvPr>
        </p:nvSpPr>
        <p:spPr>
          <a:xfrm>
            <a:off x="626953" y="1083065"/>
            <a:ext cx="8756073" cy="611649"/>
          </a:xfrm>
        </p:spPr>
        <p:txBody>
          <a:bodyPr/>
          <a:lstStyle/>
          <a:p>
            <a:r>
              <a:rPr lang="en-GB" sz="4800" dirty="0">
                <a:solidFill>
                  <a:prstClr val="black"/>
                </a:solidFill>
                <a:latin typeface="Calibri"/>
                <a:sym typeface="Helvetica"/>
              </a:rPr>
              <a:t>all choice no responsibility</a:t>
            </a:r>
            <a:br>
              <a:rPr lang="en-GB" dirty="0">
                <a:solidFill>
                  <a:prstClr val="black"/>
                </a:solidFill>
                <a:latin typeface="Calibri"/>
                <a:sym typeface="Helvetica"/>
              </a:rPr>
            </a:br>
            <a:endParaRPr lang="en-GB" dirty="0"/>
          </a:p>
        </p:txBody>
      </p:sp>
      <p:sp>
        <p:nvSpPr>
          <p:cNvPr id="5" name="Shape 442">
            <a:extLst>
              <a:ext uri="{FF2B5EF4-FFF2-40B4-BE49-F238E27FC236}">
                <a16:creationId xmlns:a16="http://schemas.microsoft.com/office/drawing/2014/main" id="{2044A7B8-C0E5-4D48-928A-392509A8FFB8}"/>
              </a:ext>
            </a:extLst>
          </p:cNvPr>
          <p:cNvSpPr/>
          <p:nvPr/>
        </p:nvSpPr>
        <p:spPr>
          <a:xfrm>
            <a:off x="626951" y="1207508"/>
            <a:ext cx="2198166" cy="3093154"/>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lang="en-GB" sz="20100" dirty="0">
                <a:solidFill>
                  <a:prstClr val="black"/>
                </a:solidFill>
                <a:latin typeface="Calibri"/>
                <a:sym typeface="Helvetica"/>
              </a:rPr>
              <a:t>to</a:t>
            </a:r>
            <a:endParaRPr kumimoji="0" sz="201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sp>
        <p:nvSpPr>
          <p:cNvPr id="11" name="Footer Placeholder 3">
            <a:extLst>
              <a:ext uri="{FF2B5EF4-FFF2-40B4-BE49-F238E27FC236}">
                <a16:creationId xmlns:a16="http://schemas.microsoft.com/office/drawing/2014/main" id="{E36B8D30-EA78-4A4C-B54D-2AEBD1DD4AA9}"/>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2</a:t>
            </a:r>
          </a:p>
        </p:txBody>
      </p:sp>
      <p:pic>
        <p:nvPicPr>
          <p:cNvPr id="8" name="image26.png">
            <a:extLst>
              <a:ext uri="{FF2B5EF4-FFF2-40B4-BE49-F238E27FC236}">
                <a16:creationId xmlns:a16="http://schemas.microsoft.com/office/drawing/2014/main" id="{0E8B126D-C956-42E8-9F7F-C3F4144C8360}"/>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32071" y="2754085"/>
            <a:ext cx="5379522" cy="3356651"/>
          </a:xfrm>
          <a:prstGeom prst="rect">
            <a:avLst/>
          </a:prstGeom>
          <a:ln w="12700">
            <a:miter lim="400000"/>
          </a:ln>
        </p:spPr>
      </p:pic>
    </p:spTree>
    <p:extLst>
      <p:ext uri="{BB962C8B-B14F-4D97-AF65-F5344CB8AC3E}">
        <p14:creationId xmlns:p14="http://schemas.microsoft.com/office/powerpoint/2010/main" val="33911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7">
            <a:extLst>
              <a:ext uri="{FF2B5EF4-FFF2-40B4-BE49-F238E27FC236}">
                <a16:creationId xmlns:a16="http://schemas.microsoft.com/office/drawing/2014/main" id="{769057D2-28E9-4A1F-B38D-778B93E55245}"/>
              </a:ext>
            </a:extLst>
          </p:cNvPr>
          <p:cNvPicPr>
            <a:picLocks noChangeAspect="1"/>
          </p:cNvPicPr>
          <p:nvPr/>
        </p:nvPicPr>
        <p:blipFill>
          <a:blip r:embed="rId3" cstate="screen">
            <a:extLst>
              <a:ext uri="{28A0092B-C50C-407E-A947-70E740481C1C}">
                <a14:useLocalDpi xmlns:a14="http://schemas.microsoft.com/office/drawing/2010/main"/>
              </a:ext>
            </a:extLst>
          </a:blip>
          <a:srcRect b="2834"/>
          <a:stretch>
            <a:fillRect/>
          </a:stretch>
        </p:blipFill>
        <p:spPr bwMode="auto">
          <a:xfrm>
            <a:off x="512617" y="332432"/>
            <a:ext cx="10945091" cy="61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Box 6">
            <a:extLst>
              <a:ext uri="{FF2B5EF4-FFF2-40B4-BE49-F238E27FC236}">
                <a16:creationId xmlns:a16="http://schemas.microsoft.com/office/drawing/2014/main" id="{AA47CA0E-A1D1-4525-A4D1-832BB425203E}"/>
              </a:ext>
            </a:extLst>
          </p:cNvPr>
          <p:cNvSpPr txBox="1">
            <a:spLocks noChangeArrowheads="1"/>
          </p:cNvSpPr>
          <p:nvPr/>
        </p:nvSpPr>
        <p:spPr bwMode="auto">
          <a:xfrm>
            <a:off x="986993" y="775566"/>
            <a:ext cx="4565244" cy="7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859" tIns="30929" rIns="61859" bIns="30929">
            <a:spAutoFit/>
          </a:bodyPr>
          <a:lstStyle>
            <a:lvl1pPr defTabSz="619125">
              <a:defRPr sz="2400">
                <a:solidFill>
                  <a:schemeClr val="tx1"/>
                </a:solidFill>
                <a:latin typeface="Arial" panose="020B0604020202020204" pitchFamily="34" charset="0"/>
                <a:ea typeface="ＭＳ Ｐゴシック" panose="020B0600070205080204" pitchFamily="34" charset="-128"/>
              </a:defRPr>
            </a:lvl1pPr>
            <a:lvl2pPr defTabSz="619125">
              <a:defRPr sz="2400">
                <a:solidFill>
                  <a:schemeClr val="tx1"/>
                </a:solidFill>
                <a:latin typeface="Arial" panose="020B0604020202020204" pitchFamily="34" charset="0"/>
                <a:ea typeface="ＭＳ Ｐゴシック" panose="020B0600070205080204" pitchFamily="34" charset="-128"/>
              </a:defRPr>
            </a:lvl2pPr>
            <a:lvl3pPr defTabSz="619125">
              <a:defRPr sz="2400">
                <a:solidFill>
                  <a:schemeClr val="tx1"/>
                </a:solidFill>
                <a:latin typeface="Arial" panose="020B0604020202020204" pitchFamily="34" charset="0"/>
                <a:ea typeface="ＭＳ Ｐゴシック" panose="020B0600070205080204" pitchFamily="34" charset="-128"/>
              </a:defRPr>
            </a:lvl3pPr>
            <a:lvl4pPr defTabSz="619125">
              <a:defRPr sz="2400">
                <a:solidFill>
                  <a:schemeClr val="tx1"/>
                </a:solidFill>
                <a:latin typeface="Arial" panose="020B0604020202020204" pitchFamily="34" charset="0"/>
                <a:ea typeface="ＭＳ Ｐゴシック" panose="020B0600070205080204" pitchFamily="34" charset="-128"/>
              </a:defRPr>
            </a:lvl4pPr>
            <a:lvl5pPr defTabSz="619125">
              <a:defRPr sz="2400">
                <a:solidFill>
                  <a:schemeClr val="tx1"/>
                </a:solidFill>
                <a:latin typeface="Arial" panose="020B0604020202020204" pitchFamily="34" charset="0"/>
                <a:ea typeface="ＭＳ Ｐゴシック" panose="020B0600070205080204" pitchFamily="34" charset="-128"/>
              </a:defRPr>
            </a:lvl5pPr>
            <a:lvl6pPr marL="2284413" indent="1588" defTabSz="6191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1613" indent="1588" defTabSz="6191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8813" indent="1588" defTabSz="6191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6013" indent="1588" defTabSz="6191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altLang="en-US" sz="4400" b="1" dirty="0">
                <a:solidFill>
                  <a:srgbClr val="000000"/>
                </a:solidFill>
                <a:latin typeface="+mn-lt"/>
                <a:cs typeface="Helvetica" panose="020B0604020202020204" pitchFamily="34" charset="0"/>
              </a:rPr>
              <a:t>Balance means…… </a:t>
            </a:r>
          </a:p>
        </p:txBody>
      </p:sp>
    </p:spTree>
    <p:extLst>
      <p:ext uri="{BB962C8B-B14F-4D97-AF65-F5344CB8AC3E}">
        <p14:creationId xmlns:p14="http://schemas.microsoft.com/office/powerpoint/2010/main" val="199337056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Important ‘to’</a:t>
            </a:r>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r>
              <a:rPr lang="en-US" dirty="0"/>
              <a:t>Lesson 2</a:t>
            </a:r>
          </a:p>
        </p:txBody>
      </p:sp>
      <p:pic>
        <p:nvPicPr>
          <p:cNvPr id="7" name="image27.jpeg" descr="D:\Dropbox\HSA\Everything else\power point images\MichelleandJulie\speech1.jpg">
            <a:extLst>
              <a:ext uri="{FF2B5EF4-FFF2-40B4-BE49-F238E27FC236}">
                <a16:creationId xmlns:a16="http://schemas.microsoft.com/office/drawing/2014/main" id="{ED946B3B-D859-4A66-A8E9-A8D36BF8D19D}"/>
              </a:ext>
            </a:extLst>
          </p:cNvPr>
          <p:cNvPicPr/>
          <p:nvPr/>
        </p:nvPicPr>
        <p:blipFill>
          <a:blip r:embed="rId3">
            <a:extLst>
              <a:ext uri="{28A0092B-C50C-407E-A947-70E740481C1C}">
                <a14:useLocalDpi xmlns:a14="http://schemas.microsoft.com/office/drawing/2010/main"/>
              </a:ext>
            </a:extLst>
          </a:blip>
          <a:stretch>
            <a:fillRect/>
          </a:stretch>
        </p:blipFill>
        <p:spPr>
          <a:xfrm>
            <a:off x="599396" y="1620982"/>
            <a:ext cx="9836728" cy="4712458"/>
          </a:xfrm>
          <a:prstGeom prst="rect">
            <a:avLst/>
          </a:prstGeom>
          <a:ln w="12700">
            <a:miter lim="400000"/>
          </a:ln>
        </p:spPr>
      </p:pic>
      <p:sp>
        <p:nvSpPr>
          <p:cNvPr id="8" name="Shape 458">
            <a:extLst>
              <a:ext uri="{FF2B5EF4-FFF2-40B4-BE49-F238E27FC236}">
                <a16:creationId xmlns:a16="http://schemas.microsoft.com/office/drawing/2014/main" id="{448BDD56-0326-4299-923C-EEB4F1F7FA3B}"/>
              </a:ext>
            </a:extLst>
          </p:cNvPr>
          <p:cNvSpPr/>
          <p:nvPr/>
        </p:nvSpPr>
        <p:spPr>
          <a:xfrm>
            <a:off x="1755876" y="2571073"/>
            <a:ext cx="8376950" cy="1623521"/>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45719" rIns="4571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21457" rtl="0" eaLnBrk="1" fontAlgn="auto" latinLnBrk="0" hangingPunct="1">
              <a:lnSpc>
                <a:spcPct val="100000"/>
              </a:lnSpc>
              <a:spcBef>
                <a:spcPts val="700"/>
              </a:spcBef>
              <a:spcAft>
                <a:spcPts val="0"/>
              </a:spcAft>
              <a:buClrTx/>
              <a:buSzTx/>
              <a:buFontTx/>
              <a:buNone/>
              <a:tabLst/>
              <a:defRPr/>
            </a:pP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What is important to a person includes only what people are “saying”:</a:t>
            </a:r>
          </a:p>
          <a:p>
            <a:pPr marL="0" marR="0" lvl="0" indent="0" algn="l" defTabSz="321457" rtl="0" eaLnBrk="1" fontAlgn="auto" latinLnBrk="0" hangingPunct="1">
              <a:lnSpc>
                <a:spcPct val="100000"/>
              </a:lnSpc>
              <a:spcBef>
                <a:spcPts val="700"/>
              </a:spcBef>
              <a:spcAft>
                <a:spcPts val="0"/>
              </a:spcAft>
              <a:buClrTx/>
              <a:buSzTx/>
              <a:buFontTx/>
              <a:buNone/>
              <a:tabLst/>
              <a:defRPr/>
            </a:pP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a:t>
            </a:r>
            <a:r>
              <a:rPr kumimoji="0" lang="en-GB"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 </a:t>
            </a: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with their words</a:t>
            </a:r>
          </a:p>
          <a:p>
            <a:pPr marL="0" marR="0" lvl="0" indent="0" algn="l" defTabSz="321457" rtl="0" eaLnBrk="1" fontAlgn="auto" latinLnBrk="0" hangingPunct="1">
              <a:lnSpc>
                <a:spcPct val="100000"/>
              </a:lnSpc>
              <a:spcBef>
                <a:spcPts val="700"/>
              </a:spcBef>
              <a:spcAft>
                <a:spcPts val="0"/>
              </a:spcAft>
              <a:buClrTx/>
              <a:buSzTx/>
              <a:buFontTx/>
              <a:buNone/>
              <a:tabLst/>
              <a:defRPr/>
            </a:pP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a:t>
            </a:r>
            <a:r>
              <a:rPr kumimoji="0" lang="en-GB"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 </a:t>
            </a: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with their </a:t>
            </a:r>
            <a:r>
              <a:rPr kumimoji="0"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Helvetica"/>
              </a:rPr>
              <a:t>behaviour</a:t>
            </a:r>
            <a:endPar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endParaRPr>
          </a:p>
          <a:p>
            <a:pPr marL="0" marR="0" lvl="0" indent="0" algn="l" defTabSz="321457" rtl="0" eaLnBrk="1" fontAlgn="auto" latinLnBrk="0" hangingPunct="1">
              <a:lnSpc>
                <a:spcPct val="100000"/>
              </a:lnSpc>
              <a:spcBef>
                <a:spcPts val="700"/>
              </a:spcBef>
              <a:spcAft>
                <a:spcPts val="0"/>
              </a:spcAft>
              <a:buClrTx/>
              <a:buSzTx/>
              <a:buFontTx/>
              <a:buNone/>
              <a:tabLst/>
              <a:defRPr/>
            </a:pP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When words and </a:t>
            </a:r>
            <a:r>
              <a:rPr kumimoji="0"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Helvetica"/>
              </a:rPr>
              <a:t>behaviour</a:t>
            </a:r>
            <a:r>
              <a:rPr kumimoji="0"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a:rPr>
              <a:t> are in conflict, listen to the </a:t>
            </a:r>
            <a:r>
              <a:rPr kumimoji="0"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Helvetica"/>
              </a:rPr>
              <a:t>behaviour</a:t>
            </a:r>
            <a:r>
              <a:rPr kumimoji="0" sz="2200" b="1" i="0" u="none" strike="noStrike" kern="1200" cap="none" spc="0" normalizeH="0" baseline="0" noProof="0" dirty="0">
                <a:ln>
                  <a:noFill/>
                </a:ln>
                <a:solidFill>
                  <a:srgbClr val="FFFFFF"/>
                </a:solidFill>
                <a:effectLst/>
                <a:uLnTx/>
                <a:uFillTx/>
                <a:latin typeface="Calibri"/>
                <a:ea typeface="+mn-ea"/>
                <a:cs typeface="+mn-cs"/>
                <a:sym typeface="Helvetica"/>
              </a:rPr>
              <a:t>.</a:t>
            </a:r>
          </a:p>
        </p:txBody>
      </p:sp>
    </p:spTree>
    <p:extLst>
      <p:ext uri="{BB962C8B-B14F-4D97-AF65-F5344CB8AC3E}">
        <p14:creationId xmlns:p14="http://schemas.microsoft.com/office/powerpoint/2010/main" val="5179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Important ‘for’</a:t>
            </a:r>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r>
              <a:rPr lang="en-US" dirty="0"/>
              <a:t>Lesson 2</a:t>
            </a:r>
          </a:p>
        </p:txBody>
      </p:sp>
      <p:pic>
        <p:nvPicPr>
          <p:cNvPr id="7" name="image27.jpeg" descr="D:\Dropbox\HSA\Everything else\power point images\MichelleandJulie\speech1.jpg">
            <a:extLst>
              <a:ext uri="{FF2B5EF4-FFF2-40B4-BE49-F238E27FC236}">
                <a16:creationId xmlns:a16="http://schemas.microsoft.com/office/drawing/2014/main" id="{ED946B3B-D859-4A66-A8E9-A8D36BF8D19D}"/>
              </a:ext>
            </a:extLst>
          </p:cNvPr>
          <p:cNvPicPr/>
          <p:nvPr/>
        </p:nvPicPr>
        <p:blipFill>
          <a:blip r:embed="rId3">
            <a:extLst>
              <a:ext uri="{28A0092B-C50C-407E-A947-70E740481C1C}">
                <a14:useLocalDpi xmlns:a14="http://schemas.microsoft.com/office/drawing/2010/main"/>
              </a:ext>
            </a:extLst>
          </a:blip>
          <a:stretch>
            <a:fillRect/>
          </a:stretch>
        </p:blipFill>
        <p:spPr>
          <a:xfrm>
            <a:off x="1025236" y="1620982"/>
            <a:ext cx="9836728" cy="4712458"/>
          </a:xfrm>
          <a:prstGeom prst="rect">
            <a:avLst/>
          </a:prstGeom>
          <a:ln w="12700">
            <a:miter lim="400000"/>
          </a:ln>
        </p:spPr>
      </p:pic>
      <p:sp>
        <p:nvSpPr>
          <p:cNvPr id="8" name="Shape 458">
            <a:extLst>
              <a:ext uri="{FF2B5EF4-FFF2-40B4-BE49-F238E27FC236}">
                <a16:creationId xmlns:a16="http://schemas.microsoft.com/office/drawing/2014/main" id="{448BDD56-0326-4299-923C-EEB4F1F7FA3B}"/>
              </a:ext>
            </a:extLst>
          </p:cNvPr>
          <p:cNvSpPr/>
          <p:nvPr/>
        </p:nvSpPr>
        <p:spPr>
          <a:xfrm>
            <a:off x="1755876" y="2571073"/>
            <a:ext cx="8376950" cy="2726387"/>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45719" rIns="4571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321457">
              <a:spcBef>
                <a:spcPts val="700"/>
              </a:spcBef>
              <a:defRPr/>
            </a:pPr>
            <a:r>
              <a:rPr lang="en-GB" sz="2000" dirty="0">
                <a:solidFill>
                  <a:prstClr val="black"/>
                </a:solidFill>
                <a:latin typeface="Arial" panose="020B0604020202020204" pitchFamily="34" charset="0"/>
                <a:cs typeface="Arial" panose="020B0604020202020204" pitchFamily="34" charset="0"/>
                <a:sym typeface="Helvetica"/>
              </a:rPr>
              <a:t>This includes only those things that we need to be mindful of regarding issues of health or safety and fulfilling potential.</a:t>
            </a:r>
          </a:p>
          <a:p>
            <a:pPr lvl="0" defTabSz="321457">
              <a:spcBef>
                <a:spcPts val="700"/>
              </a:spcBef>
              <a:defRPr/>
            </a:pPr>
            <a:r>
              <a:rPr lang="en-GB" sz="2000" i="1" dirty="0">
                <a:solidFill>
                  <a:prstClr val="black"/>
                </a:solidFill>
                <a:latin typeface="Arial" panose="020B0604020202020204" pitchFamily="34" charset="0"/>
                <a:cs typeface="Arial" panose="020B0604020202020204" pitchFamily="34" charset="0"/>
                <a:sym typeface="Helvetica"/>
              </a:rPr>
              <a:t>Think about……..</a:t>
            </a:r>
          </a:p>
          <a:p>
            <a:pPr lvl="0" defTabSz="321457">
              <a:spcBef>
                <a:spcPts val="700"/>
              </a:spcBef>
              <a:defRPr/>
            </a:pPr>
            <a:r>
              <a:rPr lang="en-GB" sz="2000" dirty="0">
                <a:solidFill>
                  <a:prstClr val="black"/>
                </a:solidFill>
                <a:latin typeface="Arial" panose="020B0604020202020204" pitchFamily="34" charset="0"/>
                <a:cs typeface="Arial" panose="020B0604020202020204" pitchFamily="34" charset="0"/>
                <a:sym typeface="Helvetica"/>
              </a:rPr>
              <a:t>How best to support … to be </a:t>
            </a:r>
            <a:r>
              <a:rPr lang="en-GB" sz="2000" dirty="0">
                <a:latin typeface="Arial" panose="020B0604020202020204" pitchFamily="34" charset="0"/>
                <a:cs typeface="Arial" panose="020B0604020202020204" pitchFamily="34" charset="0"/>
              </a:rPr>
              <a:t>living well and safe’</a:t>
            </a:r>
          </a:p>
          <a:p>
            <a:pPr lvl="0" defTabSz="321457">
              <a:spcBef>
                <a:spcPts val="700"/>
              </a:spcBef>
              <a:defRPr/>
            </a:pPr>
            <a:r>
              <a:rPr lang="en-GB" sz="2000" dirty="0">
                <a:solidFill>
                  <a:prstClr val="black"/>
                </a:solidFill>
                <a:latin typeface="Arial" panose="020B0604020202020204" pitchFamily="34" charset="0"/>
                <a:cs typeface="Arial" panose="020B0604020202020204" pitchFamily="34" charset="0"/>
                <a:sym typeface="Helvetica"/>
              </a:rPr>
              <a:t>What others need to know or do … </a:t>
            </a:r>
          </a:p>
          <a:p>
            <a:pPr lvl="0" defTabSz="321457">
              <a:spcBef>
                <a:spcPts val="700"/>
              </a:spcBef>
              <a:defRPr/>
            </a:pPr>
            <a:r>
              <a:rPr lang="en-GB" sz="2000" dirty="0">
                <a:solidFill>
                  <a:prstClr val="black"/>
                </a:solidFill>
                <a:latin typeface="Arial" panose="020B0604020202020204" pitchFamily="34" charset="0"/>
                <a:cs typeface="Arial" panose="020B0604020202020204" pitchFamily="34" charset="0"/>
                <a:sym typeface="Helvetica"/>
              </a:rPr>
              <a:t>How we make shared decisions about treatment</a:t>
            </a:r>
          </a:p>
          <a:p>
            <a:pPr marL="0" marR="0" lvl="0" indent="0" algn="l" defTabSz="321457" rtl="0" eaLnBrk="1" fontAlgn="auto" latinLnBrk="0" hangingPunct="1">
              <a:lnSpc>
                <a:spcPct val="100000"/>
              </a:lnSpc>
              <a:spcBef>
                <a:spcPts val="70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Calibri"/>
                <a:ea typeface="+mn-ea"/>
                <a:cs typeface="+mn-cs"/>
                <a:sym typeface="Helvetica"/>
              </a:rPr>
              <a:t>.</a:t>
            </a:r>
          </a:p>
        </p:txBody>
      </p:sp>
    </p:spTree>
    <p:extLst>
      <p:ext uri="{BB962C8B-B14F-4D97-AF65-F5344CB8AC3E}">
        <p14:creationId xmlns:p14="http://schemas.microsoft.com/office/powerpoint/2010/main" val="347691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image28.jpeg" descr="imptoforforPP.jpg"/>
          <p:cNvPicPr/>
          <p:nvPr/>
        </p:nvPicPr>
        <p:blipFill>
          <a:blip r:embed="rId3" cstate="screen">
            <a:extLst>
              <a:ext uri="{28A0092B-C50C-407E-A947-70E740481C1C}">
                <a14:useLocalDpi xmlns:a14="http://schemas.microsoft.com/office/drawing/2010/main"/>
              </a:ext>
            </a:extLst>
          </a:blip>
          <a:stretch>
            <a:fillRect/>
          </a:stretch>
        </p:blipFill>
        <p:spPr>
          <a:xfrm>
            <a:off x="533400" y="-64683"/>
            <a:ext cx="11125200" cy="7190508"/>
          </a:xfrm>
          <a:prstGeom prst="rect">
            <a:avLst/>
          </a:prstGeom>
          <a:ln w="12700">
            <a:miter lim="400000"/>
          </a:ln>
        </p:spPr>
      </p:pic>
      <p:sp>
        <p:nvSpPr>
          <p:cNvPr id="468" name="Shape 468"/>
          <p:cNvSpPr/>
          <p:nvPr/>
        </p:nvSpPr>
        <p:spPr>
          <a:xfrm>
            <a:off x="1634836" y="821288"/>
            <a:ext cx="3638553"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700">
                <a:latin typeface="Calibri"/>
                <a:ea typeface="Calibri"/>
                <a:cs typeface="Calibri"/>
                <a:sym typeface="Calibri"/>
              </a:defRPr>
            </a:lvl1pPr>
          </a:lstStyle>
          <a:p>
            <a:pPr>
              <a:defRPr sz="1800"/>
            </a:pPr>
            <a:r>
              <a:rPr b="1" dirty="0">
                <a:solidFill>
                  <a:prstClr val="black"/>
                </a:solidFill>
                <a:latin typeface="Arial" panose="020B0604020202020204" pitchFamily="34" charset="0"/>
                <a:cs typeface="Arial" panose="020B0604020202020204" pitchFamily="34" charset="0"/>
              </a:rPr>
              <a:t>Important to</a:t>
            </a:r>
          </a:p>
        </p:txBody>
      </p:sp>
      <p:sp>
        <p:nvSpPr>
          <p:cNvPr id="469" name="Shape 469"/>
          <p:cNvSpPr/>
          <p:nvPr/>
        </p:nvSpPr>
        <p:spPr>
          <a:xfrm>
            <a:off x="6625860" y="451956"/>
            <a:ext cx="3638552"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700">
                <a:latin typeface="Calibri"/>
                <a:ea typeface="Calibri"/>
                <a:cs typeface="Calibri"/>
                <a:sym typeface="Calibri"/>
              </a:defRPr>
            </a:lvl1pPr>
          </a:lstStyle>
          <a:p>
            <a:pPr>
              <a:defRPr sz="1800"/>
            </a:pPr>
            <a:r>
              <a:rPr b="1" dirty="0">
                <a:solidFill>
                  <a:prstClr val="black"/>
                </a:solidFill>
                <a:latin typeface="Arial" panose="020B0604020202020204" pitchFamily="34" charset="0"/>
                <a:cs typeface="Arial" panose="020B0604020202020204" pitchFamily="34" charset="0"/>
              </a:rPr>
              <a:t>Important for</a:t>
            </a:r>
          </a:p>
        </p:txBody>
      </p:sp>
      <p:sp>
        <p:nvSpPr>
          <p:cNvPr id="470" name="Shape 470"/>
          <p:cNvSpPr/>
          <p:nvPr/>
        </p:nvSpPr>
        <p:spPr>
          <a:xfrm>
            <a:off x="1634836" y="1268414"/>
            <a:ext cx="4100946" cy="452431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My husband Steve and my daughters, Jess and Liv.</a:t>
            </a: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Seeing my Mum and Dad every 2 weeks.</a:t>
            </a: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My friends Fiona, Claire, and Laura</a:t>
            </a:r>
            <a:r>
              <a:rPr lang="en-GB" dirty="0">
                <a:solidFill>
                  <a:prstClr val="black"/>
                </a:solidFill>
                <a:latin typeface="Arial" panose="020B0604020202020204" pitchFamily="34" charset="0"/>
                <a:cs typeface="Arial" panose="020B0604020202020204" pitchFamily="34" charset="0"/>
                <a:sym typeface="Helvetica"/>
              </a:rPr>
              <a:t>.</a:t>
            </a:r>
            <a:endParaRPr dirty="0">
              <a:solidFill>
                <a:prstClr val="black"/>
              </a:solidFill>
              <a:latin typeface="Arial" panose="020B0604020202020204" pitchFamily="34" charset="0"/>
              <a:cs typeface="Arial" panose="020B0604020202020204" pitchFamily="34" charset="0"/>
              <a:sym typeface="Helvetica"/>
            </a:endParaRP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Having cats in the house</a:t>
            </a:r>
            <a:r>
              <a:rPr lang="en-GB" dirty="0">
                <a:solidFill>
                  <a:prstClr val="black"/>
                </a:solidFill>
                <a:latin typeface="Arial" panose="020B0604020202020204" pitchFamily="34" charset="0"/>
                <a:cs typeface="Arial" panose="020B0604020202020204" pitchFamily="34" charset="0"/>
                <a:sym typeface="Helvetica"/>
              </a:rPr>
              <a:t>.</a:t>
            </a: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Doing a job that I love, working with like minded people</a:t>
            </a:r>
            <a:r>
              <a:rPr lang="en-GB" dirty="0">
                <a:solidFill>
                  <a:prstClr val="black"/>
                </a:solidFill>
                <a:latin typeface="Arial" panose="020B0604020202020204" pitchFamily="34" charset="0"/>
                <a:cs typeface="Arial" panose="020B0604020202020204" pitchFamily="34" charset="0"/>
                <a:sym typeface="Helvetica"/>
              </a:rPr>
              <a:t>.</a:t>
            </a:r>
            <a:endParaRPr dirty="0">
              <a:solidFill>
                <a:prstClr val="black"/>
              </a:solidFill>
              <a:latin typeface="Arial" panose="020B0604020202020204" pitchFamily="34" charset="0"/>
              <a:cs typeface="Arial" panose="020B0604020202020204" pitchFamily="34" charset="0"/>
              <a:sym typeface="Helvetica"/>
            </a:endParaRP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Buying clothes shoes and handbags each month</a:t>
            </a:r>
            <a:r>
              <a:rPr lang="en-GB" dirty="0">
                <a:solidFill>
                  <a:prstClr val="black"/>
                </a:solidFill>
                <a:latin typeface="Arial" panose="020B0604020202020204" pitchFamily="34" charset="0"/>
                <a:cs typeface="Arial" panose="020B0604020202020204" pitchFamily="34" charset="0"/>
                <a:sym typeface="Helvetica"/>
              </a:rPr>
              <a:t>.</a:t>
            </a:r>
            <a:endParaRPr dirty="0">
              <a:solidFill>
                <a:prstClr val="black"/>
              </a:solidFill>
              <a:latin typeface="Arial" panose="020B0604020202020204" pitchFamily="34" charset="0"/>
              <a:cs typeface="Arial" panose="020B0604020202020204" pitchFamily="34" charset="0"/>
              <a:sym typeface="Helvetica"/>
            </a:endParaRP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My car – it must have a fast  engine, no sunroof, AC, heated seats, blue tooth and </a:t>
            </a:r>
            <a:r>
              <a:rPr dirty="0" err="1">
                <a:solidFill>
                  <a:prstClr val="black"/>
                </a:solidFill>
                <a:latin typeface="Arial" panose="020B0604020202020204" pitchFamily="34" charset="0"/>
                <a:cs typeface="Arial" panose="020B0604020202020204" pitchFamily="34" charset="0"/>
                <a:sym typeface="Helvetica"/>
              </a:rPr>
              <a:t>iP</a:t>
            </a:r>
            <a:r>
              <a:rPr lang="en-GB" dirty="0">
                <a:solidFill>
                  <a:prstClr val="black"/>
                </a:solidFill>
                <a:latin typeface="Arial" panose="020B0604020202020204" pitchFamily="34" charset="0"/>
                <a:cs typeface="Arial" panose="020B0604020202020204" pitchFamily="34" charset="0"/>
                <a:sym typeface="Helvetica"/>
              </a:rPr>
              <a:t>hone docking</a:t>
            </a:r>
            <a:r>
              <a:rPr dirty="0">
                <a:solidFill>
                  <a:prstClr val="black"/>
                </a:solidFill>
                <a:latin typeface="Arial" panose="020B0604020202020204" pitchFamily="34" charset="0"/>
                <a:cs typeface="Arial" panose="020B0604020202020204" pitchFamily="34" charset="0"/>
                <a:sym typeface="Helvetica"/>
              </a:rPr>
              <a:t>.</a:t>
            </a: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Having a little bit of Galaxy chocolate each week.</a:t>
            </a:r>
          </a:p>
          <a:p>
            <a:pPr marL="244419" indent="-244419" defTabSz="321457">
              <a:buSzPct val="100000"/>
              <a:buFont typeface="Arial"/>
              <a:buChar char="•"/>
              <a:defRPr/>
            </a:pPr>
            <a:r>
              <a:rPr dirty="0">
                <a:solidFill>
                  <a:prstClr val="black"/>
                </a:solidFill>
                <a:latin typeface="Arial" panose="020B0604020202020204" pitchFamily="34" charset="0"/>
                <a:cs typeface="Arial" panose="020B0604020202020204" pitchFamily="34" charset="0"/>
                <a:sym typeface="Helvetica"/>
              </a:rPr>
              <a:t>Reading</a:t>
            </a:r>
            <a:r>
              <a:rPr lang="en-GB" dirty="0">
                <a:solidFill>
                  <a:prstClr val="black"/>
                </a:solidFill>
                <a:latin typeface="Arial" panose="020B0604020202020204" pitchFamily="34" charset="0"/>
                <a:cs typeface="Arial" panose="020B0604020202020204" pitchFamily="34" charset="0"/>
                <a:sym typeface="Helvetica"/>
              </a:rPr>
              <a:t>.</a:t>
            </a:r>
            <a:r>
              <a:rPr dirty="0">
                <a:solidFill>
                  <a:prstClr val="black"/>
                </a:solidFill>
                <a:latin typeface="Arial" panose="020B0604020202020204" pitchFamily="34" charset="0"/>
                <a:cs typeface="Arial" panose="020B0604020202020204" pitchFamily="34" charset="0"/>
                <a:sym typeface="Helvetica"/>
              </a:rPr>
              <a:t>  </a:t>
            </a:r>
          </a:p>
        </p:txBody>
      </p:sp>
      <p:sp>
        <p:nvSpPr>
          <p:cNvPr id="471" name="Shape 471"/>
          <p:cNvSpPr/>
          <p:nvPr/>
        </p:nvSpPr>
        <p:spPr>
          <a:xfrm>
            <a:off x="6625860" y="1124176"/>
            <a:ext cx="3931303" cy="452431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321457">
              <a:defRPr/>
            </a:pPr>
            <a:r>
              <a:rPr lang="en-GB" dirty="0">
                <a:latin typeface="Arial" panose="020B0604020202020204" pitchFamily="34" charset="0"/>
                <a:cs typeface="Arial" panose="020B0604020202020204" pitchFamily="34" charset="0"/>
              </a:rPr>
              <a:t>Managing my heart failure so I can live as well as possible for as long as possible.</a:t>
            </a:r>
          </a:p>
          <a:p>
            <a:pPr defTabSz="321457">
              <a:defRPr/>
            </a:pPr>
            <a:endParaRPr dirty="0">
              <a:solidFill>
                <a:prstClr val="black"/>
              </a:solidFill>
              <a:latin typeface="Arial" panose="020B0604020202020204" pitchFamily="34" charset="0"/>
              <a:cs typeface="Arial" panose="020B0604020202020204" pitchFamily="34" charset="0"/>
              <a:sym typeface="Helvetica"/>
            </a:endParaRPr>
          </a:p>
          <a:p>
            <a:pPr marL="239976" indent="-239976" defTabSz="321457">
              <a:defRPr/>
            </a:pPr>
            <a:r>
              <a:rPr dirty="0">
                <a:solidFill>
                  <a:prstClr val="black"/>
                </a:solidFill>
                <a:latin typeface="Arial" panose="020B0604020202020204" pitchFamily="34" charset="0"/>
                <a:cs typeface="Arial" panose="020B0604020202020204" pitchFamily="34" charset="0"/>
                <a:sym typeface="Helvetica"/>
              </a:rPr>
              <a:t>Managing my </a:t>
            </a:r>
            <a:r>
              <a:rPr lang="en-GB" dirty="0">
                <a:solidFill>
                  <a:prstClr val="black"/>
                </a:solidFill>
                <a:latin typeface="Arial" panose="020B0604020202020204" pitchFamily="34" charset="0"/>
                <a:cs typeface="Arial" panose="020B0604020202020204" pitchFamily="34" charset="0"/>
                <a:sym typeface="Helvetica"/>
              </a:rPr>
              <a:t>heart failure.</a:t>
            </a:r>
            <a:endParaRPr dirty="0">
              <a:solidFill>
                <a:prstClr val="black"/>
              </a:solidFill>
              <a:latin typeface="Arial" panose="020B0604020202020204" pitchFamily="34" charset="0"/>
              <a:cs typeface="Arial" panose="020B0604020202020204" pitchFamily="34" charset="0"/>
              <a:sym typeface="Helvetica"/>
            </a:endParaRPr>
          </a:p>
          <a:p>
            <a:pPr marL="239976" indent="-239976" defTabSz="321457">
              <a:defRPr/>
            </a:pPr>
            <a:endParaRPr dirty="0">
              <a:solidFill>
                <a:prstClr val="black"/>
              </a:solidFill>
              <a:latin typeface="Arial" panose="020B0604020202020204" pitchFamily="34" charset="0"/>
              <a:cs typeface="Arial" panose="020B0604020202020204" pitchFamily="34" charset="0"/>
              <a:sym typeface="Helvetica"/>
            </a:endParaRPr>
          </a:p>
          <a:p>
            <a:pPr marL="239976" indent="-239976" defTabSz="321457">
              <a:defRPr/>
            </a:pPr>
            <a:r>
              <a:rPr i="1" dirty="0">
                <a:solidFill>
                  <a:prstClr val="black"/>
                </a:solidFill>
                <a:latin typeface="Arial" panose="020B0604020202020204" pitchFamily="34" charset="0"/>
                <a:cs typeface="Arial" panose="020B0604020202020204" pitchFamily="34" charset="0"/>
                <a:sym typeface="Helvetica"/>
              </a:rPr>
              <a:t>Good Support looks like….</a:t>
            </a:r>
          </a:p>
          <a:p>
            <a:pPr marL="244419" indent="-244419" defTabSz="321457">
              <a:buClr>
                <a:srgbClr val="000000"/>
              </a:buClr>
              <a:buSzPct val="100000"/>
              <a:buFont typeface="Arial"/>
              <a:buChar char="•"/>
              <a:defRPr/>
            </a:pPr>
            <a:r>
              <a:rPr lang="en-GB" dirty="0">
                <a:latin typeface="Arial" panose="020B0604020202020204" pitchFamily="34" charset="0"/>
                <a:cs typeface="Arial" panose="020B0604020202020204" pitchFamily="34" charset="0"/>
              </a:rPr>
              <a:t>Knowing how to live with fatigue.</a:t>
            </a:r>
          </a:p>
          <a:p>
            <a:pPr marL="244419" indent="-244419" defTabSz="321457">
              <a:buClr>
                <a:srgbClr val="000000"/>
              </a:buClr>
              <a:buSzPct val="100000"/>
              <a:buFont typeface="Arial"/>
              <a:buChar char="•"/>
              <a:defRPr/>
            </a:pPr>
            <a:r>
              <a:rPr lang="en-GB" dirty="0">
                <a:latin typeface="Arial" panose="020B0604020202020204" pitchFamily="34" charset="0"/>
                <a:cs typeface="Arial" panose="020B0604020202020204" pitchFamily="34" charset="0"/>
              </a:rPr>
              <a:t>Balancing my medicines for heart failure and symptoms as well as possible.</a:t>
            </a:r>
          </a:p>
          <a:p>
            <a:pPr marL="244419" indent="-244419" defTabSz="321457">
              <a:buClr>
                <a:srgbClr val="000000"/>
              </a:buClr>
              <a:buSzPct val="100000"/>
              <a:buFont typeface="Arial"/>
              <a:buChar char="•"/>
              <a:defRPr/>
            </a:pPr>
            <a:r>
              <a:rPr lang="en-GB" dirty="0">
                <a:latin typeface="Arial" panose="020B0604020202020204" pitchFamily="34" charset="0"/>
                <a:cs typeface="Arial" panose="020B0604020202020204" pitchFamily="34" charset="0"/>
              </a:rPr>
              <a:t>Keeping active and exercising within the limit I can manage.</a:t>
            </a:r>
          </a:p>
          <a:p>
            <a:pPr marL="244419" indent="-244419" defTabSz="321457">
              <a:buClr>
                <a:srgbClr val="000000"/>
              </a:buClr>
              <a:buSzPct val="100000"/>
              <a:buFont typeface="Arial"/>
              <a:buChar char="•"/>
              <a:defRPr/>
            </a:pPr>
            <a:r>
              <a:rPr lang="en-GB" dirty="0">
                <a:latin typeface="Arial" panose="020B0604020202020204" pitchFamily="34" charset="0"/>
                <a:cs typeface="Arial" panose="020B0604020202020204" pitchFamily="34" charset="0"/>
              </a:rPr>
              <a:t>Living with uncertainty.</a:t>
            </a:r>
          </a:p>
          <a:p>
            <a:pPr marL="244419" indent="-244419" defTabSz="321457">
              <a:buClr>
                <a:srgbClr val="000000"/>
              </a:buClr>
              <a:buSzPct val="100000"/>
              <a:buFont typeface="Arial"/>
              <a:buChar char="•"/>
              <a:defRPr/>
            </a:pPr>
            <a:r>
              <a:rPr lang="en-GB" dirty="0">
                <a:latin typeface="Arial" panose="020B0604020202020204" pitchFamily="34" charset="0"/>
                <a:cs typeface="Arial" panose="020B0604020202020204" pitchFamily="34" charset="0"/>
              </a:rPr>
              <a:t>Planning ahead then living fully in the present.</a:t>
            </a:r>
            <a:endParaRPr dirty="0">
              <a:solidFill>
                <a:prstClr val="black"/>
              </a:solidFill>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2603969221"/>
      </p:ext>
    </p:extLst>
  </p:cSld>
  <p:clrMapOvr>
    <a:masterClrMapping/>
  </p:clrMapOvr>
  <p:transition spd="med"/>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5801</Words>
  <Application>Microsoft Office PowerPoint</Application>
  <PresentationFormat>Widescreen</PresentationFormat>
  <Paragraphs>479</Paragraphs>
  <Slides>38</Slides>
  <Notes>38</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38</vt:i4>
      </vt:variant>
    </vt:vector>
  </HeadingPairs>
  <TitlesOfParts>
    <vt:vector size="56" baseType="lpstr">
      <vt:lpstr>MS PGothic</vt:lpstr>
      <vt:lpstr>Arial</vt:lpstr>
      <vt:lpstr>Arial Bold</vt:lpstr>
      <vt:lpstr>Arial Rounded MT Bold</vt:lpstr>
      <vt:lpstr>Calibri</vt:lpstr>
      <vt:lpstr>Calibri Light</vt:lpstr>
      <vt:lpstr>Helvetica</vt:lpstr>
      <vt:lpstr>Lucida Handwriting</vt:lpstr>
      <vt:lpstr>Lucida Sans Regular</vt:lpstr>
      <vt:lpstr>Raleway</vt:lpstr>
      <vt:lpstr>Raleway Light</vt:lpstr>
      <vt:lpstr>Times New Roman</vt:lpstr>
      <vt:lpstr>Wingdings</vt:lpstr>
      <vt:lpstr>ヒラギノ角ゴ ProN W3</vt:lpstr>
      <vt:lpstr>1_Office Theme</vt:lpstr>
      <vt:lpstr>Custom Design</vt:lpstr>
      <vt:lpstr>8_Office Theme</vt:lpstr>
      <vt:lpstr>2_Office Theme</vt:lpstr>
      <vt:lpstr>EoL Educational Package 4 – Lesson 2: Personalised Care and Support Planning (PCSP)</vt:lpstr>
      <vt:lpstr>Lesson 2</vt:lpstr>
      <vt:lpstr>Understanding and sorting important to and for</vt:lpstr>
      <vt:lpstr>Health and safety can dictate life </vt:lpstr>
      <vt:lpstr>all choice no responsibility </vt:lpstr>
      <vt:lpstr>PowerPoint Presentation</vt:lpstr>
      <vt:lpstr>Important ‘to’</vt:lpstr>
      <vt:lpstr>Important ‘for’</vt:lpstr>
      <vt:lpstr>PowerPoint Presentation</vt:lpstr>
      <vt:lpstr>PowerPoint Presentation</vt:lpstr>
      <vt:lpstr>PowerPoint Presentation</vt:lpstr>
      <vt:lpstr>How do we find out what matters to the person?</vt:lpstr>
      <vt:lpstr>6 questions</vt:lpstr>
      <vt:lpstr>PowerPoint Presentation</vt:lpstr>
      <vt:lpstr>Decision making profile</vt:lpstr>
      <vt:lpstr>Developing person centred outcomes</vt:lpstr>
      <vt:lpstr>PowerPoint Presentation</vt:lpstr>
      <vt:lpstr>Example</vt:lpstr>
      <vt:lpstr>Example continued</vt:lpstr>
      <vt:lpstr>Outcomes</vt:lpstr>
      <vt:lpstr>Developing outcomes from what’s not working </vt:lpstr>
      <vt:lpstr>Introducing the working/ not working tool</vt:lpstr>
      <vt:lpstr>Jane: working/ not working </vt:lpstr>
      <vt:lpstr>Developing outcomes from not working </vt:lpstr>
      <vt:lpstr>Developing outcomes from working/ not working </vt:lpstr>
      <vt:lpstr>Developing outcomes from working/ not working </vt:lpstr>
      <vt:lpstr>Now check it…..</vt:lpstr>
      <vt:lpstr>Support sequence</vt:lpstr>
      <vt:lpstr>Elements of Personalised Care which will support/ allow the tailoring of PCSP conversations</vt:lpstr>
      <vt:lpstr>Defining Shared Decision Making</vt:lpstr>
      <vt:lpstr>PowerPoint Presentation</vt:lpstr>
      <vt:lpstr>Health Coaching</vt:lpstr>
      <vt:lpstr>Patient Activation/ Health Literacy should also be considered.... </vt:lpstr>
      <vt:lpstr>Further Reading</vt:lpstr>
      <vt:lpstr>Example – How elements of personalised care can support care planning conversations</vt:lpstr>
      <vt:lpstr>PowerPoint Presentation</vt:lpstr>
      <vt:lpstr>Considering options when the person does not have the capacity to partake in the care planning </vt:lpstr>
      <vt:lpstr>Key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EoL Educational Package 4 – Lesson 2: Personalised Care and Support Planning (PCSP)</dc:title>
  <dc:creator>jo harvey</dc:creator>
  <cp:lastModifiedBy>jo harvey</cp:lastModifiedBy>
  <cp:revision>13</cp:revision>
  <cp:lastPrinted>2019-10-10T12:47:34Z</cp:lastPrinted>
  <dcterms:created xsi:type="dcterms:W3CDTF">2019-10-10T10:21:09Z</dcterms:created>
  <dcterms:modified xsi:type="dcterms:W3CDTF">2019-10-22T11:23:40Z</dcterms:modified>
</cp:coreProperties>
</file>