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3" r:id="rId2"/>
  </p:sldMasterIdLst>
  <p:notesMasterIdLst>
    <p:notesMasterId r:id="rId23"/>
  </p:notesMasterIdLst>
  <p:handoutMasterIdLst>
    <p:handoutMasterId r:id="rId24"/>
  </p:handoutMasterIdLst>
  <p:sldIdLst>
    <p:sldId id="264" r:id="rId3"/>
    <p:sldId id="402" r:id="rId4"/>
    <p:sldId id="403" r:id="rId5"/>
    <p:sldId id="405" r:id="rId6"/>
    <p:sldId id="406" r:id="rId7"/>
    <p:sldId id="407" r:id="rId8"/>
    <p:sldId id="408" r:id="rId9"/>
    <p:sldId id="410" r:id="rId10"/>
    <p:sldId id="409" r:id="rId11"/>
    <p:sldId id="411" r:id="rId12"/>
    <p:sldId id="283" r:id="rId13"/>
    <p:sldId id="412" r:id="rId14"/>
    <p:sldId id="413" r:id="rId15"/>
    <p:sldId id="414" r:id="rId16"/>
    <p:sldId id="415" r:id="rId17"/>
    <p:sldId id="416" r:id="rId18"/>
    <p:sldId id="401" r:id="rId19"/>
    <p:sldId id="417" r:id="rId20"/>
    <p:sldId id="418" r:id="rId21"/>
    <p:sldId id="41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C"/>
    <a:srgbClr val="F16F2C"/>
    <a:srgbClr val="3F6182"/>
    <a:srgbClr val="002344"/>
    <a:srgbClr val="002C59"/>
    <a:srgbClr val="AB3A8D"/>
    <a:srgbClr val="D9DBE7"/>
    <a:srgbClr val="BABF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68" autoAdjust="0"/>
    <p:restoredTop sz="83028" autoAdjust="0"/>
  </p:normalViewPr>
  <p:slideViewPr>
    <p:cSldViewPr snapToGrid="0">
      <p:cViewPr varScale="1">
        <p:scale>
          <a:sx n="93" d="100"/>
          <a:sy n="93" d="100"/>
        </p:scale>
        <p:origin x="370" y="53"/>
      </p:cViewPr>
      <p:guideLst>
        <p:guide orient="horz" pos="3861"/>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661D2F-18BE-4E5D-B1A4-A8DEFCE376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6512D6D-D4DC-4FD9-8779-E7DC7867B6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714FF2-5CC8-41EF-BB47-A4548CAA4B4D}" type="datetimeFigureOut">
              <a:rPr lang="en-GB" smtClean="0"/>
              <a:t>18/06/2019</a:t>
            </a:fld>
            <a:endParaRPr lang="en-GB" dirty="0"/>
          </a:p>
        </p:txBody>
      </p:sp>
      <p:sp>
        <p:nvSpPr>
          <p:cNvPr id="4" name="Footer Placeholder 3">
            <a:extLst>
              <a:ext uri="{FF2B5EF4-FFF2-40B4-BE49-F238E27FC236}">
                <a16:creationId xmlns:a16="http://schemas.microsoft.com/office/drawing/2014/main" id="{35CD46FC-5AC4-4F22-88A6-4EBA1CA55F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23382EA-B97A-4E21-A253-D3291AFFE8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7178EE-8D4F-4575-97B2-378FBC260248}" type="slidenum">
              <a:rPr lang="en-GB" smtClean="0"/>
              <a:t>‹#›</a:t>
            </a:fld>
            <a:endParaRPr lang="en-GB" dirty="0"/>
          </a:p>
        </p:txBody>
      </p:sp>
    </p:spTree>
    <p:extLst>
      <p:ext uri="{BB962C8B-B14F-4D97-AF65-F5344CB8AC3E}">
        <p14:creationId xmlns:p14="http://schemas.microsoft.com/office/powerpoint/2010/main" val="271607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2979-7573-0245-A205-89877B51148D}" type="datetimeFigureOut">
              <a:rPr lang="en-US" smtClean="0"/>
              <a:t>6/18/2019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59A8B-1473-7244-BDC6-DDEB21BE284A}" type="slidenum">
              <a:rPr lang="en-US" smtClean="0"/>
              <a:t>‹#›</a:t>
            </a:fld>
            <a:endParaRPr lang="en-US" dirty="0"/>
          </a:p>
        </p:txBody>
      </p:sp>
    </p:spTree>
    <p:extLst>
      <p:ext uri="{BB962C8B-B14F-4D97-AF65-F5344CB8AC3E}">
        <p14:creationId xmlns:p14="http://schemas.microsoft.com/office/powerpoint/2010/main" val="62963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nVRpO8edaJQ&amp;list=PLNZJMhpCZQ47mK3DYLpPeljDFaz64dfXu&amp;index=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1888"/>
            <a:ext cx="5486400" cy="3086100"/>
          </a:xfrm>
        </p:spPr>
      </p:sp>
      <p:sp>
        <p:nvSpPr>
          <p:cNvPr id="3" name="Notes Placeholder 2"/>
          <p:cNvSpPr>
            <a:spLocks noGrp="1"/>
          </p:cNvSpPr>
          <p:nvPr>
            <p:ph type="body" idx="1"/>
          </p:nvPr>
        </p:nvSpPr>
        <p:spPr>
          <a:xfrm>
            <a:off x="685800" y="4400549"/>
            <a:ext cx="5486400" cy="3724275"/>
          </a:xfrm>
        </p:spPr>
        <p:txBody>
          <a:bodyPr/>
          <a:lstStyle/>
          <a:p>
            <a:r>
              <a:rPr lang="cy-GB" sz="1100" b="1" dirty="0"/>
              <a:t>Nodiadau: </a:t>
            </a:r>
            <a:r>
              <a:rPr lang="cy-GB" sz="1100" dirty="0"/>
              <a:t>Gellir addasu'r sleidiau hyn yn ôl y gofyn, darperir gofod i chi wneud hynny. Mae dyluniad y sleidiau yn cyfateb i 'frand' dogfennau ymgysylltu’r RCGP yn cynnwys y daflen ‘5 rheswm gwych i fod yn feddyg teulu’. Mae gwneud y cyflwyniad hwn mewn ysgol yn bodloni pwynt 5 Cyngor Gyrfa </a:t>
            </a:r>
            <a:r>
              <a:rPr lang="cy-GB" sz="1100" dirty="0" err="1"/>
              <a:t>Gatsby</a:t>
            </a:r>
            <a:r>
              <a:rPr lang="cy-GB" sz="1100" dirty="0"/>
              <a:t> ‘cysylltiadau gyda chyflogwyr’.  Dyma amcanion y cyflwyniad yn fras: </a:t>
            </a:r>
          </a:p>
          <a:p>
            <a:pPr marL="171450" lvl="0" indent="-171450">
              <a:buFont typeface="Arial" panose="020B0604020202020204" pitchFamily="34" charset="0"/>
              <a:buChar char="•"/>
            </a:pPr>
            <a:r>
              <a:rPr lang="cy-GB" sz="1100" dirty="0"/>
              <a:t>Egluro’r gwahaniaeth rhwng gofal sylfaenol a gofal eilaidd</a:t>
            </a:r>
          </a:p>
          <a:p>
            <a:pPr marL="171450" lvl="0" indent="-171450">
              <a:buFont typeface="Arial" panose="020B0604020202020204" pitchFamily="34" charset="0"/>
              <a:buChar char="•"/>
            </a:pPr>
            <a:r>
              <a:rPr lang="cy-GB" sz="1100" dirty="0"/>
              <a:t>disgrifio cyfrifoldebau meddyg teulu</a:t>
            </a:r>
          </a:p>
          <a:p>
            <a:pPr marL="171450" lvl="0" indent="-171450">
              <a:buFont typeface="Arial" panose="020B0604020202020204" pitchFamily="34" charset="0"/>
              <a:buChar char="•"/>
            </a:pPr>
            <a:r>
              <a:rPr lang="cy-GB" sz="1100" dirty="0"/>
              <a:t>rhoi gwybod i ddisgyblion am rai o wirioneddau meddygaeth</a:t>
            </a:r>
          </a:p>
          <a:p>
            <a:pPr marL="171450" lvl="0" indent="-171450">
              <a:buFont typeface="Arial" panose="020B0604020202020204" pitchFamily="34" charset="0"/>
              <a:buChar char="•"/>
            </a:pPr>
            <a:endParaRPr lang="cy-GB" sz="1100" dirty="0"/>
          </a:p>
          <a:p>
            <a:pPr lvl="0"/>
            <a:r>
              <a:rPr lang="cy-GB" sz="1100" dirty="0"/>
              <a:t>Amcangyfrifir y bydd angen tua 15 munud i gyflwyno’r sleidiau</a:t>
            </a:r>
            <a:r>
              <a:rPr lang="cy-GB" sz="1100" dirty="0">
                <a:solidFill>
                  <a:srgbClr val="FF0000"/>
                </a:solidFill>
              </a:rPr>
              <a:t>. Mae fideo yn y canol – tynnwch sleid 5 os nad oes gennych chi seinyddion</a:t>
            </a:r>
            <a:r>
              <a:rPr lang="cy-GB" sz="1100" dirty="0"/>
              <a:t>. Mae’r cyflwyniad yn addas i bobl ifanc 13-18 oed. I ymestyn y sesiwn, gallwch gyfuno’r sleidiau gyda’r cwis am feddygon teulu ‘</a:t>
            </a:r>
            <a:r>
              <a:rPr lang="cy-GB" sz="1100" dirty="0" err="1"/>
              <a:t>Who</a:t>
            </a:r>
            <a:r>
              <a:rPr lang="cy-GB" sz="1100" dirty="0"/>
              <a:t> </a:t>
            </a:r>
            <a:r>
              <a:rPr lang="cy-GB" sz="1100" dirty="0" err="1"/>
              <a:t>wants</a:t>
            </a:r>
            <a:r>
              <a:rPr lang="cy-GB" sz="1100" dirty="0"/>
              <a:t> to be a </a:t>
            </a:r>
            <a:r>
              <a:rPr lang="cy-GB" sz="1100" dirty="0" err="1"/>
              <a:t>general</a:t>
            </a:r>
            <a:r>
              <a:rPr lang="cy-GB" sz="1100" dirty="0"/>
              <a:t> </a:t>
            </a:r>
            <a:r>
              <a:rPr lang="cy-GB" sz="1100" dirty="0" err="1"/>
              <a:t>practitioners</a:t>
            </a:r>
            <a:r>
              <a:rPr lang="cy-GB" sz="1100" dirty="0"/>
              <a:t> </a:t>
            </a:r>
            <a:r>
              <a:rPr lang="cy-GB" sz="1100" dirty="0" err="1"/>
              <a:t>quiz</a:t>
            </a:r>
            <a:r>
              <a:rPr lang="cy-GB" sz="1100" dirty="0"/>
              <a:t>’ neu sleidiau eraill yn: rcgp.org.uk/</a:t>
            </a:r>
            <a:r>
              <a:rPr lang="cy-GB" sz="1100" dirty="0" err="1"/>
              <a:t>discovergp</a:t>
            </a:r>
            <a:r>
              <a:rPr lang="cy-GB" sz="1100" dirty="0"/>
              <a:t>. </a:t>
            </a:r>
            <a:r>
              <a:rPr lang="cy-GB" sz="1100" b="1" dirty="0"/>
              <a:t>I gyfuno sleidiau o ddau gyflwyniad gwahanol:  </a:t>
            </a:r>
            <a:r>
              <a:rPr lang="cy-GB" sz="1100" dirty="0"/>
              <a:t>cliciwch y saeth ‘Sleid Newydd’ dewiswch ‘ailddefnyddio sleidiau’, ‘pori’, ac yna chwiliwch am y cyflwyniad arall. Gwnewch yn siŵr eich bod yn ticio’r blwch ‘cadw fformat y gwreiddiol’ cyn dewis y sleidiau rydych chi am eu hychwanegu. </a:t>
            </a:r>
          </a:p>
          <a:p>
            <a:endParaRPr lang="cy-GB" sz="1100" b="1" dirty="0"/>
          </a:p>
          <a:p>
            <a:r>
              <a:rPr lang="cy-GB" sz="1100" b="1" dirty="0"/>
              <a:t>Sgript a awgrymir:  </a:t>
            </a:r>
            <a:r>
              <a:rPr lang="cy-GB" sz="1100" dirty="0"/>
              <a:t>Helo fy enw i yw [x]. Rwy’n feddyg teulu (neu yn Saesneg GP – </a:t>
            </a:r>
            <a:r>
              <a:rPr lang="cy-GB" sz="1100" dirty="0" err="1"/>
              <a:t>General</a:t>
            </a:r>
            <a:r>
              <a:rPr lang="cy-GB" sz="1100" dirty="0"/>
              <a:t> </a:t>
            </a:r>
            <a:r>
              <a:rPr lang="cy-GB" sz="1100" dirty="0" err="1"/>
              <a:t>Practitioner</a:t>
            </a:r>
            <a:r>
              <a:rPr lang="cy-GB" sz="1100" dirty="0"/>
              <a:t>) yn [practis neu ardal]. Rwy’n feddyg mewn practis gyda [x] meddyg arall ac mae [x] o gleifion wedi cofrestru gyda ni. Rydw i wedi bod yn feddyg teulu ers [x] mlynedd. </a:t>
            </a:r>
          </a:p>
          <a:p>
            <a:r>
              <a:rPr lang="cy-GB" sz="1100" b="1" dirty="0"/>
              <a:t>Cyfnod Allweddol 2/3: </a:t>
            </a:r>
            <a:r>
              <a:rPr lang="cy-GB" sz="1100" dirty="0"/>
              <a:t>Codwch eich llaw os ydych chi wedi bod i weld meddyg oherwydd eich bod yn sâl? </a:t>
            </a:r>
          </a:p>
          <a:p>
            <a:endParaRPr lang="cy-GB" dirty="0"/>
          </a:p>
          <a:p>
            <a:endParaRPr lang="cy-GB" dirty="0"/>
          </a:p>
        </p:txBody>
      </p:sp>
      <p:sp>
        <p:nvSpPr>
          <p:cNvPr id="4" name="Slide Number Placeholder 3"/>
          <p:cNvSpPr>
            <a:spLocks noGrp="1"/>
          </p:cNvSpPr>
          <p:nvPr>
            <p:ph type="sldNum" sz="quarter" idx="5"/>
          </p:nvPr>
        </p:nvSpPr>
        <p:spPr/>
        <p:txBody>
          <a:bodyPr/>
          <a:lstStyle/>
          <a:p>
            <a:fld id="{2BE59A8B-1473-7244-BDC6-DDEB21BE284A}" type="slidenum">
              <a:rPr lang="en-US" smtClean="0"/>
              <a:t>1</a:t>
            </a:fld>
            <a:endParaRPr lang="en-US" dirty="0"/>
          </a:p>
        </p:txBody>
      </p:sp>
    </p:spTree>
    <p:extLst>
      <p:ext uri="{BB962C8B-B14F-4D97-AF65-F5344CB8AC3E}">
        <p14:creationId xmlns:p14="http://schemas.microsoft.com/office/powerpoint/2010/main" val="162265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dirty="0"/>
              <a:t>Felly, gadewch i ni edrych ar ddiwrnod arferol ym mywyd meddyg teulu ac ystyried y sgiliau sydd eu hangen. </a:t>
            </a:r>
          </a:p>
          <a:p>
            <a:r>
              <a:rPr lang="cy-GB" dirty="0"/>
              <a:t>
Tarwch olwg sydyn ar y patrwm dyddiol 
</a:t>
            </a:r>
          </a:p>
          <a:p>
            <a:r>
              <a:rPr lang="cy-GB" dirty="0"/>
              <a:t>O fewn yr ymgynghoriad â chlaf, mae’r meddyg yn gweinyddu meddyginiaethau, datrys problemau, ymchwilio am atebion, cyfathrebu, holi ... </a:t>
            </a:r>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10</a:t>
            </a:fld>
            <a:endParaRPr lang="en-US" dirty="0"/>
          </a:p>
        </p:txBody>
      </p:sp>
    </p:spTree>
    <p:extLst>
      <p:ext uri="{BB962C8B-B14F-4D97-AF65-F5344CB8AC3E}">
        <p14:creationId xmlns:p14="http://schemas.microsoft.com/office/powerpoint/2010/main" val="1689695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dirty="0"/>
              <a:t>Maen nhw'n ceisio gwneud yr holl bethau hyn ... 
</a:t>
            </a:r>
          </a:p>
        </p:txBody>
      </p:sp>
      <p:sp>
        <p:nvSpPr>
          <p:cNvPr id="4" name="Slide Number Placeholder 3"/>
          <p:cNvSpPr>
            <a:spLocks noGrp="1"/>
          </p:cNvSpPr>
          <p:nvPr>
            <p:ph type="sldNum" sz="quarter" idx="10"/>
          </p:nvPr>
        </p:nvSpPr>
        <p:spPr/>
        <p:txBody>
          <a:bodyPr/>
          <a:lstStyle/>
          <a:p>
            <a:fld id="{2BE59A8B-1473-7244-BDC6-DDEB21BE284A}" type="slidenum">
              <a:rPr lang="en-US" smtClean="0"/>
              <a:t>11</a:t>
            </a:fld>
            <a:endParaRPr lang="en-US" dirty="0"/>
          </a:p>
        </p:txBody>
      </p:sp>
    </p:spTree>
    <p:extLst>
      <p:ext uri="{BB962C8B-B14F-4D97-AF65-F5344CB8AC3E}">
        <p14:creationId xmlns:p14="http://schemas.microsoft.com/office/powerpoint/2010/main" val="2498446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dirty="0"/>
              <a:t>Ond er mwyn ymdopi a gwneud yr holl bethau hyn, mae'n rhaid iddynt ystyried y patrwm gwaith ar gyfer gwahanol gleifion a gwahanol ffactorau.</a:t>
            </a:r>
          </a:p>
          <a:p>
            <a:r>
              <a:rPr lang="cy-GB" dirty="0"/>
              <a:t>
SAIB i ganiatáu i'r gynulleidfa edrych ar y sleid. 
</a:t>
            </a:r>
          </a:p>
          <a:p>
            <a:r>
              <a:rPr lang="cy-GB" dirty="0"/>
              <a:t>Mae ansicrwydd yn rhan fawr o feddygaeth mewn bywyd go iawn. Mae angen ystyried risg, gofyn i gydweithwyr am gymorth, ac ystyried yn barhaus un o'r pedwar piler o foeseg feddygol, sef i beidio ag achosi niwed.</a:t>
            </a:r>
          </a:p>
          <a:p>
            <a:r>
              <a:rPr lang="cy-GB" dirty="0"/>
              <a:t>   
* rhowch enghraifft yma * </a:t>
            </a:r>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12</a:t>
            </a:fld>
            <a:endParaRPr lang="en-US" dirty="0"/>
          </a:p>
        </p:txBody>
      </p:sp>
    </p:spTree>
    <p:extLst>
      <p:ext uri="{BB962C8B-B14F-4D97-AF65-F5344CB8AC3E}">
        <p14:creationId xmlns:p14="http://schemas.microsoft.com/office/powerpoint/2010/main" val="1886909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dirty="0"/>
              <a:t>Rhaid datblygu sgiliau a gwybodaeth arbenigol er mwyn ffeindio’ch ffordd drwy’r holl ffactorau hyn.</a:t>
            </a:r>
          </a:p>
          <a:p>
            <a:r>
              <a:rPr lang="cy-GB" dirty="0"/>
              <a:t> 
* rhowch enghreifftiau * </a:t>
            </a:r>
          </a:p>
          <a:p>
            <a:r>
              <a:rPr lang="cy-GB" dirty="0"/>
              <a:t>
</a:t>
            </a:r>
            <a:r>
              <a:rPr lang="cy-GB" b="1" dirty="0"/>
              <a:t>Cyfnod allweddol 5</a:t>
            </a:r>
            <a:r>
              <a:rPr lang="cy-GB" dirty="0"/>
              <a:t>: I wneud cais am gwrs meddygaeth, mae angen i chi ddeall sut mae'r sgiliau hyn yn edrych mewn bywyd go iawn. Rhaid i chi allu ymhelaethu ar yr hyn mae’r rhain yn ei olygu. Nid yw'n ddigon dweud 'rhaid i feddygon gyfathrebu'n dda’ - mae'n rhaid i chi egluro pa feddygon sy'n defnyddio pa sgiliau, pam a sut? Mae'n rhaid i chi ddeall terminoleg berthnasol a gallu darparu enghreifftiau penodol sy’n disgrifio pryd fydd y sgiliau’n cael eu defnyddio</a:t>
            </a:r>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13</a:t>
            </a:fld>
            <a:endParaRPr lang="en-US" dirty="0"/>
          </a:p>
        </p:txBody>
      </p:sp>
    </p:spTree>
    <p:extLst>
      <p:ext uri="{BB962C8B-B14F-4D97-AF65-F5344CB8AC3E}">
        <p14:creationId xmlns:p14="http://schemas.microsoft.com/office/powerpoint/2010/main" val="2392330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dirty="0"/>
              <a:t>Mae yna gysyniad cyffredin bod meddygon teulu'n gweithio’n ynysig mewn lleoliadau ar wahân. Ydyn, maen nhw ar eu pen eu hunain. Ond mae practisau'n cynnwys staff allweddol ar y dderbynfa, gweinyddwyr, fferyllwyr, ffisiotherapyddion a nyrsys - a rhaid iddynt gefnogi ei gilydd.</a:t>
            </a:r>
          </a:p>
          <a:p>
            <a:br>
              <a:rPr lang="cy-GB" dirty="0"/>
            </a:br>
            <a:r>
              <a:rPr lang="cy-GB" dirty="0"/>
              <a:t>Rhowch enghraifft gryno o weithio fel tîm</a:t>
            </a:r>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14</a:t>
            </a:fld>
            <a:endParaRPr lang="en-US" dirty="0"/>
          </a:p>
        </p:txBody>
      </p:sp>
    </p:spTree>
    <p:extLst>
      <p:ext uri="{BB962C8B-B14F-4D97-AF65-F5344CB8AC3E}">
        <p14:creationId xmlns:p14="http://schemas.microsoft.com/office/powerpoint/2010/main" val="2078510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cy-GB" dirty="0">
                <a:latin typeface="Lato" panose="020F0502020204030203" pitchFamily="34" charset="0"/>
                <a:ea typeface="Lato" panose="020F0502020204030203" pitchFamily="34" charset="0"/>
                <a:cs typeface="Lato" panose="020F0502020204030203" pitchFamily="34" charset="0"/>
              </a:rPr>
              <a:t>Dwi am orffen sôn am y manteision drwy grybwyll bod profiadau meddygon teulu yn gallu bod yn wahanol iawn. 
</a:t>
            </a:r>
          </a:p>
          <a:p>
            <a:pPr lvl="0">
              <a:defRPr/>
            </a:pPr>
            <a:r>
              <a:rPr lang="cy-GB" dirty="0">
                <a:latin typeface="Lato" panose="020F0502020204030203" pitchFamily="34" charset="0"/>
                <a:ea typeface="Lato" panose="020F0502020204030203" pitchFamily="34" charset="0"/>
                <a:cs typeface="Lato" panose="020F0502020204030203" pitchFamily="34" charset="0"/>
              </a:rPr>
              <a:t>Gall meddygon teulu weithio mewn practis gwledig bach neu bractis mawr mewn dinas – felly bydd y demograffeg lleol yn effeithio ar y mathau o gleifion a chyflyrau y byddant yn eu gweld. * Esboniwch beth yw demograffeg * </a:t>
            </a:r>
          </a:p>
          <a:p>
            <a:pPr lvl="0">
              <a:defRPr/>
            </a:pPr>
            <a:r>
              <a:rPr lang="cy-GB" dirty="0">
                <a:latin typeface="Lato" panose="020F0502020204030203" pitchFamily="34" charset="0"/>
                <a:ea typeface="Lato" panose="020F0502020204030203" pitchFamily="34" charset="0"/>
                <a:cs typeface="Lato" panose="020F0502020204030203" pitchFamily="34" charset="0"/>
              </a:rPr>
              <a:t>
Gallant hefyd ddatblygu'r hyn a elwir yn 'yrfaoedd portffolio’ gan weithio yn y lluoedd arfog, mewn chwaraeon, mewn addysg neu ym maes ymchwil. </a:t>
            </a:r>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15</a:t>
            </a:fld>
            <a:endParaRPr lang="en-US" dirty="0"/>
          </a:p>
        </p:txBody>
      </p:sp>
    </p:spTree>
    <p:extLst>
      <p:ext uri="{BB962C8B-B14F-4D97-AF65-F5344CB8AC3E}">
        <p14:creationId xmlns:p14="http://schemas.microsoft.com/office/powerpoint/2010/main" val="1076230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1" dirty="0"/>
              <a:t>Nodiadau: </a:t>
            </a:r>
          </a:p>
          <a:p>
            <a:r>
              <a:rPr lang="cy-GB" dirty="0"/>
              <a:t>
Rhowch amlinelliad byr o sut a pham y gwnaethoch chi ddod yn feddyg teulu. 
</a:t>
            </a:r>
          </a:p>
          <a:p>
            <a:r>
              <a:rPr lang="cy-GB" dirty="0"/>
              <a:t>Mae tystiolaeth wedi profi bod pobl ifanc yn ymgysylltu orau pan fydd oedolion yn cyfaddef eu hansicrwydd neu’r rhwystrau y gwnaethant eu goresgyn. Dylech gydnabod pa anawsterau a wyneboch chi. </a:t>
            </a:r>
          </a:p>
          <a:p>
            <a:r>
              <a:rPr lang="cy-GB" dirty="0"/>
              <a:t>
Mae'n well peidio ag ailadrodd y llinell mai ‘dim ond drwy weithio’n galed y gallwch chi gyrraedd eich uchelgais' – yn aml iawn, y cyfleoedd sy’n codi eu pen sy'n gwneud gwahaniaeth, h.y. rhwydweithiau teuluol, cyrsiau neu ysgolion haf, cymorth gan athrawon unigol, dealltwriaeth rhieni ac ati. Mae ffactorau eraill yn dylanwadu ar hyn hefyd.</a:t>
            </a:r>
          </a:p>
          <a:p>
            <a:r>
              <a:rPr lang="cy-GB" dirty="0"/>
              <a:t> 
Wrth gwrs, mae gwaith caled yn bwysig, ond dylid annog disgyblion i fanteisio ar gyfleoedd pan fyddant yn codi.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16</a:t>
            </a:fld>
            <a:endParaRPr lang="en-US" dirty="0"/>
          </a:p>
        </p:txBody>
      </p:sp>
    </p:spTree>
    <p:extLst>
      <p:ext uri="{BB962C8B-B14F-4D97-AF65-F5344CB8AC3E}">
        <p14:creationId xmlns:p14="http://schemas.microsoft.com/office/powerpoint/2010/main" val="2423849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1" dirty="0"/>
              <a:t>Nodiadau: </a:t>
            </a:r>
          </a:p>
          <a:p>
            <a:r>
              <a:rPr lang="cy-GB" dirty="0"/>
              <a:t>
Thema graidd Addysg Bersonol a Chymdeithasol: cynnal cydbwysedd rhwng bywyd a gwaith gan gynnwys deall pwysigrwydd gwneud ymarfer corff a phatrymau cysgu rheolaidd. </a:t>
            </a:r>
          </a:p>
          <a:p>
            <a:r>
              <a:rPr lang="cy-GB" dirty="0"/>
              <a:t>
Mae'n bwysig bod pobl ifanc yn deall arwyddocâd y cydbwysedd rhwng bywyd a gwaith. Soniwch am rai o’ch hobïau chi ac esboniwch yn gryno beth rydych yn ei wneud i ofalu amdanoch eich hun – gan brofi bod yn rhaid i feddygon teulu wneud hyn hefyd.</a:t>
            </a:r>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17</a:t>
            </a:fld>
            <a:endParaRPr lang="en-US" dirty="0"/>
          </a:p>
        </p:txBody>
      </p:sp>
    </p:spTree>
    <p:extLst>
      <p:ext uri="{BB962C8B-B14F-4D97-AF65-F5344CB8AC3E}">
        <p14:creationId xmlns:p14="http://schemas.microsoft.com/office/powerpoint/2010/main" val="1168339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E59A8B-1473-7244-BDC6-DDEB21BE284A}" type="slidenum">
              <a:rPr lang="en-US" smtClean="0"/>
              <a:t>18</a:t>
            </a:fld>
            <a:endParaRPr lang="en-US" dirty="0"/>
          </a:p>
        </p:txBody>
      </p:sp>
    </p:spTree>
    <p:extLst>
      <p:ext uri="{BB962C8B-B14F-4D97-AF65-F5344CB8AC3E}">
        <p14:creationId xmlns:p14="http://schemas.microsoft.com/office/powerpoint/2010/main" val="157721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E59A8B-1473-7244-BDC6-DDEB21BE284A}" type="slidenum">
              <a:rPr lang="en-US" smtClean="0"/>
              <a:t>19</a:t>
            </a:fld>
            <a:endParaRPr lang="en-US" dirty="0"/>
          </a:p>
        </p:txBody>
      </p:sp>
    </p:spTree>
    <p:extLst>
      <p:ext uri="{BB962C8B-B14F-4D97-AF65-F5344CB8AC3E}">
        <p14:creationId xmlns:p14="http://schemas.microsoft.com/office/powerpoint/2010/main" val="155805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dirty="0"/>
              <a:t>Pan fydd angen cymorth meddygol arnoch yn y Deyrnas Unedig, mae gennych ddau ddewis: </a:t>
            </a:r>
          </a:p>
          <a:p>
            <a:r>
              <a:rPr lang="cy-GB" dirty="0"/>
              <a:t>
Gofal iechyd sylfaenol neu ofal iechyd eilaidd. 
</a:t>
            </a:r>
          </a:p>
          <a:p>
            <a:r>
              <a:rPr lang="cy-GB" dirty="0"/>
              <a:t>Mae'r Gymdeithas Addysg Bersonol a Chymdeithasol wedi canfod bod disgyblion yn ymateb yn gadarnhaol pan fydd ymwelwyr yn cyflwyno senarios y gallant uniaethu'n amlwg â nhw. Meddyliwch am enghreifftiau o ofal sylfaenol a gofal eilaidd y byddai pobl ifanc yn gyfarwydd â nhw – ac osgoi tactegau sioc.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2</a:t>
            </a:fld>
            <a:endParaRPr lang="en-US" dirty="0"/>
          </a:p>
        </p:txBody>
      </p:sp>
    </p:spTree>
    <p:extLst>
      <p:ext uri="{BB962C8B-B14F-4D97-AF65-F5344CB8AC3E}">
        <p14:creationId xmlns:p14="http://schemas.microsoft.com/office/powerpoint/2010/main" val="325507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E59A8B-1473-7244-BDC6-DDEB21BE284A}" type="slidenum">
              <a:rPr lang="en-US" smtClean="0"/>
              <a:t>20</a:t>
            </a:fld>
            <a:endParaRPr lang="en-US" dirty="0"/>
          </a:p>
        </p:txBody>
      </p:sp>
    </p:spTree>
    <p:extLst>
      <p:ext uri="{BB962C8B-B14F-4D97-AF65-F5344CB8AC3E}">
        <p14:creationId xmlns:p14="http://schemas.microsoft.com/office/powerpoint/2010/main" val="343248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1" dirty="0"/>
              <a:t>Nodiadau: </a:t>
            </a:r>
          </a:p>
          <a:p>
            <a:pPr marL="171450" indent="-171450">
              <a:buFont typeface="Arial" panose="020B0604020202020204" pitchFamily="34" charset="0"/>
              <a:buChar char="•"/>
            </a:pPr>
            <a:r>
              <a:rPr lang="cy-GB" dirty="0"/>
              <a:t>Nid creu argraff neu ddychryn disgyblion yw’r pwrpas – profwyd bod hyn yn wrthgynhyrchiol. 
Drwy ddechrau gyda gwirioneddau meddygaeth, dylai hyn ddal sylw'r disgyblion. Ar gyfer y grwpiau hŷn, mae deall realiti meddygaeth yn elfen angenrheidiol o ymgeisio i astudio meddygaeth. </a:t>
            </a:r>
          </a:p>
          <a:p>
            <a:pPr marL="171450" indent="-171450">
              <a:buFont typeface="Arial" panose="020B0604020202020204" pitchFamily="34" charset="0"/>
              <a:buChar char="•"/>
            </a:pPr>
            <a:endParaRPr lang="cy-GB" dirty="0"/>
          </a:p>
          <a:p>
            <a:r>
              <a:rPr lang="cy-GB" b="1" dirty="0"/>
              <a:t>Sgript: </a:t>
            </a:r>
            <a:r>
              <a:rPr lang="cy-GB" dirty="0"/>
              <a:t>
Heddiw dwi am siarad â chi am fywyd meddyg teulu ac yn benodol am fy mywyd i fel meddyg teulu.
I wneud hynny mae angen i mi drafod rhai o wirioneddau meddygaeth. 
Efallai fod gennych chi syniad eisoes beth yw swydd meddyg teulu, ond mae’r gwir yn tueddu i synnu pobl. 
Byddwch yn wynebu heriau a manteision ar bob llwybr gyrfa, ac mae'n bwysig eich bod yn ymwybodol o’r rhain ac yn eu hystyried. Drwy wybod beth yw’r holl ddewisiadau, mae modd gwneud penderfyniadau doeth. 
</a:t>
            </a:r>
          </a:p>
          <a:p>
            <a:r>
              <a:rPr lang="cy-GB" dirty="0"/>
              <a:t>Os penderfynwch wneud cais i astudio meddygaeth, un elfen bwysig yn y broses ymgeisio yw gallu dangos eich bod yn deall realiti meddygaeth. </a:t>
            </a:r>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3</a:t>
            </a:fld>
            <a:endParaRPr lang="en-US" dirty="0"/>
          </a:p>
        </p:txBody>
      </p:sp>
    </p:spTree>
    <p:extLst>
      <p:ext uri="{BB962C8B-B14F-4D97-AF65-F5344CB8AC3E}">
        <p14:creationId xmlns:p14="http://schemas.microsoft.com/office/powerpoint/2010/main" val="262968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1" dirty="0"/>
              <a:t>Nodiadau</a:t>
            </a:r>
            <a:r>
              <a:rPr lang="cy-GB" dirty="0"/>
              <a:t>: Mae themâu craidd iechyd a lles yn ABCh yn tynnu sylw at yr angen bod disgyblion yn gweld sut mae llwybrau gyrfa yn berthnasol i'w bywydau. Dyma’r nod yng nghyfnod allweddol 5 ABCH: Deall a gwerthfawrogi pwysigrwydd cyfrinachedd yn y gweithle a'r Ddeddf Diogelu data</a:t>
            </a:r>
          </a:p>
          <a:p>
            <a:r>
              <a:rPr lang="cy-GB" dirty="0"/>
              <a:t>
</a:t>
            </a:r>
            <a:r>
              <a:rPr lang="cy-GB" b="1" dirty="0"/>
              <a:t>Sgript a awgrymir: </a:t>
            </a:r>
            <a:r>
              <a:rPr lang="cy-GB" dirty="0"/>
              <a:t>
Mae'r rhan fwyaf o bobl am deimlo'n falch o'r hyn y maent yn ei wneud ac rwy'n falch iawn bod fy nghleifion yn ymddiried cymaint ynof i. 
</a:t>
            </a:r>
          </a:p>
          <a:p>
            <a:r>
              <a:rPr lang="cy-GB" dirty="0"/>
              <a:t>Mae llawer o'r cleifion y byddaf yn eu gweld o ddydd i ddydd yn dweud pethau wrtha i nad ydynt wedi dweud wrth eu teulu agos hyd yn oed. Efallai fod ganddynt symptomau annifyr, neu efallai eu bod yn poeni am rywbeth a dydyn nhw ddim am i’w teulu neu ffrindiau wybod.  Mae’r ymddiriedaeth hon yn gyfrifoldeb enfawr ond mae hefyd yn fraint.</a:t>
            </a:r>
          </a:p>
          <a:p>
            <a:r>
              <a:rPr lang="cy-GB" dirty="0"/>
              <a:t>  
Cyfnod allweddol 5: Mae ymddiriedaeth hefyd yn elfen fawr o waith meddyg teulu oherwydd os nad yw fy nghleifion yn ymddiried ynof i gadw eu gwybodaeth yn gyfrinachol fyddan nhw ddim yn gofyn am fy help - a gallai hyn fod yn beryglus. Hefyd, yn aml mae gallu meddygon teulu i wneud diagnosis cywir yn dibynnu ar y claf yn darparu'r holl wybodaeth berthnasol. Os nad ydyn nhw’n ymddiried yn eu meddyg yn llwyr, bydden nhw’n gyndyn o wneud hyn. </a:t>
            </a:r>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4</a:t>
            </a:fld>
            <a:endParaRPr lang="en-US" dirty="0"/>
          </a:p>
        </p:txBody>
      </p:sp>
    </p:spTree>
    <p:extLst>
      <p:ext uri="{BB962C8B-B14F-4D97-AF65-F5344CB8AC3E}">
        <p14:creationId xmlns:p14="http://schemas.microsoft.com/office/powerpoint/2010/main" val="1099123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200" dirty="0"/>
              <a:t>Gadewch i ni wylio fideo byr i edrych ar rai sefyllfaoedd go-iawn mae meddygon teulu yn eu hwynebu: </a:t>
            </a:r>
            <a:r>
              <a:rPr lang="cy-GB" sz="1200" u="sng" dirty="0">
                <a:hlinkClick r:id="rId3"/>
              </a:rPr>
              <a:t>https://www.youtube.com/watch?v=nVRpO8edaJQ&amp;list=PLNZJMhpCZQ47mK3DYLpPeljDFaz64dfXu&amp;index=1</a:t>
            </a:r>
            <a:endParaRPr lang="cy-GB" sz="1200"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5</a:t>
            </a:fld>
            <a:endParaRPr lang="en-US" dirty="0"/>
          </a:p>
        </p:txBody>
      </p:sp>
    </p:spTree>
    <p:extLst>
      <p:ext uri="{BB962C8B-B14F-4D97-AF65-F5344CB8AC3E}">
        <p14:creationId xmlns:p14="http://schemas.microsoft.com/office/powerpoint/2010/main" val="333189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dirty="0">
                <a:cs typeface="Arial" panose="020B0604020202020204" pitchFamily="34" charset="0"/>
              </a:rPr>
              <a:t>Dylai'r fideo rydych newydd ei wylio ddechrau dangos i chi sut beth yw ymddiriedaeth a chyfrinachedd.</a:t>
            </a:r>
          </a:p>
          <a:p>
            <a:r>
              <a:rPr lang="cy-GB" sz="1200" dirty="0">
                <a:cs typeface="Arial" panose="020B0604020202020204" pitchFamily="34" charset="0"/>
              </a:rPr>
              <a:t> 
Mae meddygon teulu yn gwneud diagnosis, yn trin ac yn atal amrywiaeth enfawr o gyflyrau. </a:t>
            </a:r>
          </a:p>
          <a:p>
            <a:r>
              <a:rPr lang="cy-GB" sz="1200" dirty="0">
                <a:cs typeface="Arial" panose="020B0604020202020204" pitchFamily="34" charset="0"/>
              </a:rPr>
              <a:t>
Ond maent hefyd yn rheoli ac yn trin ochr emosiynol y claf a rhaid iddynt reoli eu disgwyliadau. </a:t>
            </a:r>
          </a:p>
          <a:p>
            <a:r>
              <a:rPr lang="cy-GB" sz="1200" dirty="0">
                <a:cs typeface="Arial" panose="020B0604020202020204" pitchFamily="34" charset="0"/>
              </a:rPr>
              <a:t>
'Gofal holistaidd' yw'r enw ar hyn, mae'n golygu bod meddygon teulu yn ystyried y claf cyfan – yn cynnwys llesiant y claf drwy roi sylw i agweddau corfforol, emosiynol, cymdeithasol, ysbrydol, diwylliannol ac economaidd. 
</a:t>
            </a:r>
          </a:p>
          <a:p>
            <a:r>
              <a:rPr lang="cy-GB" sz="1200" dirty="0">
                <a:cs typeface="Arial" panose="020B0604020202020204" pitchFamily="34" charset="0"/>
              </a:rPr>
              <a:t>* Adrodd stori yma – rhowch enghraifft fer, gryno a chlir * </a:t>
            </a:r>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6</a:t>
            </a:fld>
            <a:endParaRPr lang="en-US" dirty="0"/>
          </a:p>
        </p:txBody>
      </p:sp>
    </p:spTree>
    <p:extLst>
      <p:ext uri="{BB962C8B-B14F-4D97-AF65-F5344CB8AC3E}">
        <p14:creationId xmlns:p14="http://schemas.microsoft.com/office/powerpoint/2010/main" val="315448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dirty="0"/>
              <a:t>Mae ymarfer meddygol yn faes cyffrous oherwydd mae’n rhaid addasu'n barhaus. </a:t>
            </a:r>
          </a:p>
          <a:p>
            <a:r>
              <a:rPr lang="cy-GB" dirty="0"/>
              <a:t>
Nid yw cael ymgynghoriad â meddyg teulu y dyddiau hyn yn ddim byd tebyg i ymgynghoriad â meddyg teulu 10, 20 neu 30 mlynedd yn ôl. A gall hyn fod yn heriol.  </a:t>
            </a:r>
          </a:p>
          <a:p>
            <a:r>
              <a:rPr lang="cy-GB" dirty="0"/>
              <a:t>
Mae cyfraddau rhai clefydau wedi gostwng, ond mae nifer yr ymgynghoriadau sy'n ymwneud â straen wedi cynyddu. Mae nifer y cleifion â phroblemau pen-glin a chlun yn cynyddu wrth i ganran y boblogaeth dros 65 oed gynyddu. Mae cleifion hŷn bellach yn mynd at y meddyg gyda llawer o broblemau ar yr un pryd. Mae’n gallu bod yn gymhleth i benderfynu beth i’w wneud i reoli’r symptomau.  
</a:t>
            </a:r>
          </a:p>
          <a:p>
            <a:r>
              <a:rPr lang="cy-GB" dirty="0"/>
              <a:t>Un newid mawr yw'r rhyngrwyd – mae pobl yn dueddol o ymchwilio i’w symptomau ar-lein. Gall hyn fod yn beth drwg ac yn beth da. Gall godi bwganod a gwneud i gleifion ddod i weld eu meddyg, ond mae rhai hefyd yn penderfynu peidio gwneud apwyntiad gyda meddyg am eu bod yn credu nad yw'r mater yn ddifrifol. </a:t>
            </a:r>
          </a:p>
          <a:p>
            <a:r>
              <a:rPr lang="cy-GB" dirty="0"/>
              <a:t>
Felly, mae disgwyliadau cleifion wedi newid. Mae meddygon teulu wedi gorfod addasu hefyd ac mae eu hyfforddiant wedi datblygu.    </a:t>
            </a:r>
          </a:p>
          <a:p>
            <a:pPr algn="r"/>
            <a:r>
              <a:rPr lang="cy-GB" dirty="0"/>
              <a:t>Parhau ar y sleid nesaf </a:t>
            </a:r>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7</a:t>
            </a:fld>
            <a:endParaRPr lang="en-US" dirty="0"/>
          </a:p>
        </p:txBody>
      </p:sp>
    </p:spTree>
    <p:extLst>
      <p:ext uri="{BB962C8B-B14F-4D97-AF65-F5344CB8AC3E}">
        <p14:creationId xmlns:p14="http://schemas.microsoft.com/office/powerpoint/2010/main" val="693778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dirty="0"/>
              <a:t>Darllenwch y dyfyniad hwn gan feddyg teulu yn ystod ymgynghoriad â chlaf a oedd wedi profi crychguriadau’r galon (</a:t>
            </a:r>
            <a:r>
              <a:rPr lang="cy-GB" i="1" dirty="0"/>
              <a:t>heart palpitations</a:t>
            </a:r>
            <a:r>
              <a:rPr lang="cy-GB" dirty="0"/>
              <a:t>).</a:t>
            </a:r>
          </a:p>
          <a:p>
            <a:r>
              <a:rPr lang="cy-GB" dirty="0"/>
              <a:t>
Fel arall, mae'r claf yn ifanc ac yn iach, felly nid yw'r meddyg teulu yn pryderu am gyflyrau eraill y galon ar hyn o bryd. </a:t>
            </a:r>
          </a:p>
          <a:p>
            <a:r>
              <a:rPr lang="cy-GB" dirty="0"/>
              <a:t>
Yr hyn y mae'r meddyg teulu yn ei wneud yn y dyfyniad hwn yw egluro’n uchel wrth y claf yr hyn sydd ar ei feddwl. Mae'n enghraifft o’r hyfforddiant diweddaraf i feddygon teulu – gofal sy’n canolbwyntio ar y person – sef cynnwys y claf wrth wneud penderfyniadau. </a:t>
            </a:r>
          </a:p>
          <a:p>
            <a:r>
              <a:rPr lang="cy-GB" dirty="0"/>
              <a:t>
Mae hefyd yn ymwneud â ffyrdd o gyfathrebu â chleifion a sylweddoli faint maen nhw’n ei ddeall am eu hiechyd eu hunain, eu symptomau a'r corff dynol – mae hynny’n gallu bod yn heriol. Gelwir hyn yn llythrennedd iechyd.</a:t>
            </a:r>
          </a:p>
          <a:p>
            <a:r>
              <a:rPr lang="cy-GB" dirty="0"/>
              <a:t> 
Adrodd stori – rhowch enghraifft yma o lythrennedd iechyd. </a:t>
            </a:r>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8</a:t>
            </a:fld>
            <a:endParaRPr lang="en-US" dirty="0"/>
          </a:p>
        </p:txBody>
      </p:sp>
    </p:spTree>
    <p:extLst>
      <p:ext uri="{BB962C8B-B14F-4D97-AF65-F5344CB8AC3E}">
        <p14:creationId xmlns:p14="http://schemas.microsoft.com/office/powerpoint/2010/main" val="4148142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dirty="0"/>
              <a:t>Mantais arall o fod yn feddyg teulu yw eich bod yn datblygu sgiliau:</a:t>
            </a:r>
          </a:p>
          <a:p>
            <a:r>
              <a:rPr lang="cy-GB" dirty="0"/>
              <a:t> 
Caiff meddygon teulu eu hyfforddi i fod yn arbenigwyr cyffredinol. Fel rydym wedi sôn, maen nhw’n addasu i fyd sy'n newid yn barhaus a rhaid iddynt barhau i ddysgu drwy gydol eu gyrfa. </a:t>
            </a:r>
          </a:p>
          <a:p>
            <a:r>
              <a:rPr lang="cy-GB" dirty="0"/>
              <a:t>
Dydych chi ddim yn dod yn arbenigwr mewn rhywbeth ac yna dyna ni – rhaid i chi barhau i ddefnyddio'r sgiliau hynny i barhau i fod yn arbenigwr. Mae meddygon teulu yn defnyddio eu sgiliau bob un diwrnod ac felly'n parhau i ddatblygu a gloywi eu sgiliau.  </a:t>
            </a:r>
          </a:p>
          <a:p>
            <a:r>
              <a:rPr lang="cy-GB" dirty="0"/>
              <a:t>
Mae pob swydd yn gofyn am amrywiaeth o sgiliau. Ond mae'r sgiliau i fod yn feddyg teulu yn benodol iawn. Yn wir, dydy rhai meddygon ddim yn rhyngweithio llawer â chleifion bob dydd.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9</a:t>
            </a:fld>
            <a:endParaRPr lang="en-US" dirty="0"/>
          </a:p>
        </p:txBody>
      </p:sp>
    </p:spTree>
    <p:extLst>
      <p:ext uri="{BB962C8B-B14F-4D97-AF65-F5344CB8AC3E}">
        <p14:creationId xmlns:p14="http://schemas.microsoft.com/office/powerpoint/2010/main" val="253003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8"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8"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Oval 6"/>
          <p:cNvSpPr/>
          <p:nvPr userDrawn="1"/>
        </p:nvSpPr>
        <p:spPr>
          <a:xfrm rot="16200000">
            <a:off x="6759076" y="1358900"/>
            <a:ext cx="4416356" cy="4416356"/>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2"/>
          <p:cNvSpPr>
            <a:spLocks noGrp="1"/>
          </p:cNvSpPr>
          <p:nvPr>
            <p:ph type="title" hasCustomPrompt="1"/>
          </p:nvPr>
        </p:nvSpPr>
        <p:spPr>
          <a:xfrm>
            <a:off x="466725" y="1943349"/>
            <a:ext cx="5489232" cy="1225629"/>
          </a:xfrm>
          <a:prstGeom prst="rect">
            <a:avLst/>
          </a:prstGeom>
          <a:solidFill>
            <a:schemeClr val="bg1"/>
          </a:solidFill>
        </p:spPr>
        <p:txBody>
          <a:bodyPr vert="horz" wrap="none" lIns="360000" tIns="360000" rIns="360000" bIns="360000" rtlCol="0" anchor="ctr">
            <a:spAutoFit/>
          </a:bodyPr>
          <a:lstStyle>
            <a:lvl1pPr>
              <a:defRPr sz="3600"/>
            </a:lvl1pPr>
          </a:lstStyle>
          <a:p>
            <a:r>
              <a:rPr lang="en-US" dirty="0"/>
              <a:t>CLICK TO EDIT TITLE</a:t>
            </a:r>
          </a:p>
        </p:txBody>
      </p:sp>
      <p:sp>
        <p:nvSpPr>
          <p:cNvPr id="9" name="Text Placeholder 6"/>
          <p:cNvSpPr txBox="1">
            <a:spLocks/>
          </p:cNvSpPr>
          <p:nvPr userDrawn="1"/>
        </p:nvSpPr>
        <p:spPr>
          <a:xfrm>
            <a:off x="466725" y="6169968"/>
            <a:ext cx="2614690" cy="276999"/>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smtClean="0">
                <a:solidFill>
                  <a:schemeClr val="bg1"/>
                </a:solidFill>
                <a:effectLst/>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Lato" charset="0"/>
              </a:rPr>
              <a:t>rcgp.org.uk/discovergp</a:t>
            </a:r>
            <a:endParaRPr lang="en-US" dirty="0">
              <a:solidFill>
                <a:schemeClr val="bg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75526" y="1190624"/>
            <a:ext cx="4192936" cy="5667375"/>
          </a:xfrm>
          <a:prstGeom prst="rect">
            <a:avLst/>
          </a:prstGeom>
        </p:spPr>
      </p:pic>
      <p:sp>
        <p:nvSpPr>
          <p:cNvPr id="8" name="Text Placeholder 2"/>
          <p:cNvSpPr>
            <a:spLocks noGrp="1"/>
          </p:cNvSpPr>
          <p:nvPr>
            <p:ph type="body" sz="quarter" idx="13" hasCustomPrompt="1"/>
          </p:nvPr>
        </p:nvSpPr>
        <p:spPr>
          <a:xfrm>
            <a:off x="466725" y="3293053"/>
            <a:ext cx="4592638" cy="1109663"/>
          </a:xfrm>
          <a:prstGeom prst="rect">
            <a:avLst/>
          </a:prstGeom>
          <a:solidFill>
            <a:schemeClr val="bg1"/>
          </a:solidFill>
        </p:spPr>
        <p:txBody>
          <a:bodyPr lIns="360000" tIns="360000" rIns="360000" bIns="360000"/>
          <a:lstStyle>
            <a:lvl1pPr marL="0" indent="0">
              <a:buNone/>
              <a:defRPr sz="2400">
                <a:ln>
                  <a:noFill/>
                </a:ln>
                <a:solidFill>
                  <a:srgbClr val="002C59"/>
                </a:solidFill>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76445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Column - white">
    <p:spTree>
      <p:nvGrpSpPr>
        <p:cNvPr id="1" name=""/>
        <p:cNvGrpSpPr/>
        <p:nvPr/>
      </p:nvGrpSpPr>
      <p:grpSpPr>
        <a:xfrm>
          <a:off x="0" y="0"/>
          <a:ext cx="0" cy="0"/>
          <a:chOff x="0" y="0"/>
          <a:chExt cx="0" cy="0"/>
        </a:xfrm>
      </p:grpSpPr>
      <p:sp>
        <p:nvSpPr>
          <p:cNvPr id="10" name="Rectangle 9"/>
          <p:cNvSpPr/>
          <p:nvPr userDrawn="1"/>
        </p:nvSpPr>
        <p:spPr>
          <a:xfrm>
            <a:off x="0" y="6721475"/>
            <a:ext cx="12192000" cy="1365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457199" y="1825625"/>
            <a:ext cx="5413951" cy="40389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8523" y="1825625"/>
            <a:ext cx="5413951" cy="4038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900" y="6026575"/>
            <a:ext cx="1517458" cy="464855"/>
          </a:xfrm>
          <a:prstGeom prst="rect">
            <a:avLst/>
          </a:prstGeom>
        </p:spPr>
      </p:pic>
      <p:sp>
        <p:nvSpPr>
          <p:cNvPr id="11" name="Oval 10"/>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74871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column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199" y="1825625"/>
            <a:ext cx="5413951" cy="40389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8523" y="1825625"/>
            <a:ext cx="5413951" cy="40389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8" name="Oval 7"/>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8" name="Rectangle 7"/>
          <p:cNvSpPr/>
          <p:nvPr userDrawn="1"/>
        </p:nvSpPr>
        <p:spPr>
          <a:xfrm>
            <a:off x="0" y="6721475"/>
            <a:ext cx="12192000" cy="1365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900" y="6026575"/>
            <a:ext cx="1517458" cy="464855"/>
          </a:xfrm>
          <a:prstGeom prst="rect">
            <a:avLst/>
          </a:prstGeom>
        </p:spPr>
      </p:pic>
      <p:sp>
        <p:nvSpPr>
          <p:cNvPr id="9" name="Oval 8"/>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9" name="Oval 8"/>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9" name="Oval 8"/>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
        <p:nvSpPr>
          <p:cNvPr id="13" name="Title 12"/>
          <p:cNvSpPr>
            <a:spLocks noGrp="1"/>
          </p:cNvSpPr>
          <p:nvPr>
            <p:ph type="title" hasCustomPrompt="1"/>
          </p:nvPr>
        </p:nvSpPr>
        <p:spPr>
          <a:xfrm>
            <a:off x="1984182" y="2719645"/>
            <a:ext cx="8310881" cy="1325563"/>
          </a:xfrm>
        </p:spPr>
        <p:txBody>
          <a:bodyPr anchor="ctr"/>
          <a:lstStyle>
            <a:lvl1pPr algn="ctr">
              <a:lnSpc>
                <a:spcPct val="150000"/>
              </a:lnSpc>
              <a:defRPr sz="3200" b="0" i="1" baseline="0">
                <a:solidFill>
                  <a:schemeClr val="bg1"/>
                </a:solidFill>
              </a:defRPr>
            </a:lvl1pPr>
          </a:lstStyle>
          <a:p>
            <a:r>
              <a:rPr lang="en-US" dirty="0"/>
              <a:t>Click to edit quote style</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3801" y="247141"/>
            <a:ext cx="2125858" cy="1815339"/>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0622839" y="4393171"/>
            <a:ext cx="2125858" cy="181533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Oval 8"/>
          <p:cNvSpPr/>
          <p:nvPr userDrawn="1"/>
        </p:nvSpPr>
        <p:spPr>
          <a:xfrm rot="16200000">
            <a:off x="6759076" y="1358900"/>
            <a:ext cx="4416356" cy="4416356"/>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344025" y="6356350"/>
            <a:ext cx="2743200" cy="365125"/>
          </a:xfrm>
          <a:prstGeom prst="rect">
            <a:avLst/>
          </a:prstGeom>
        </p:spPr>
        <p:txBody>
          <a:bodyPr/>
          <a:lstStyle/>
          <a:p>
            <a:fld id="{0C7DD243-BA11-6945-A4E8-C6EC70B4F91A}" type="slidenum">
              <a:rPr lang="en-US" smtClean="0"/>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68517" y="2134197"/>
            <a:ext cx="2933017" cy="2925999"/>
          </a:xfrm>
          <a:prstGeom prst="rect">
            <a:avLst/>
          </a:prstGeom>
        </p:spPr>
      </p:pic>
      <p:sp>
        <p:nvSpPr>
          <p:cNvPr id="6" name="Title Placeholder 2"/>
          <p:cNvSpPr>
            <a:spLocks noGrp="1"/>
          </p:cNvSpPr>
          <p:nvPr>
            <p:ph type="title" hasCustomPrompt="1"/>
          </p:nvPr>
        </p:nvSpPr>
        <p:spPr>
          <a:xfrm>
            <a:off x="466725" y="1943349"/>
            <a:ext cx="5489232" cy="1225629"/>
          </a:xfrm>
          <a:prstGeom prst="rect">
            <a:avLst/>
          </a:prstGeom>
          <a:solidFill>
            <a:schemeClr val="bg1"/>
          </a:solidFill>
        </p:spPr>
        <p:txBody>
          <a:bodyPr vert="horz" wrap="none" lIns="360000" tIns="360000" rIns="360000" bIns="360000" rtlCol="0" anchor="ctr">
            <a:spAutoFit/>
          </a:bodyPr>
          <a:lstStyle>
            <a:lvl1pPr>
              <a:defRPr sz="3600"/>
            </a:lvl1pPr>
          </a:lstStyle>
          <a:p>
            <a:r>
              <a:rPr lang="en-US" dirty="0"/>
              <a:t>CLICK TO EDIT TITLE</a:t>
            </a:r>
          </a:p>
        </p:txBody>
      </p:sp>
      <p:sp>
        <p:nvSpPr>
          <p:cNvPr id="8" name="Text Placeholder 2"/>
          <p:cNvSpPr>
            <a:spLocks noGrp="1"/>
          </p:cNvSpPr>
          <p:nvPr>
            <p:ph type="body" sz="quarter" idx="13" hasCustomPrompt="1"/>
          </p:nvPr>
        </p:nvSpPr>
        <p:spPr>
          <a:xfrm>
            <a:off x="466725" y="3293053"/>
            <a:ext cx="4592638" cy="1109663"/>
          </a:xfrm>
          <a:prstGeom prst="rect">
            <a:avLst/>
          </a:prstGeom>
          <a:solidFill>
            <a:schemeClr val="bg1"/>
          </a:solidFill>
        </p:spPr>
        <p:txBody>
          <a:bodyPr lIns="360000" tIns="360000" rIns="360000" bIns="360000"/>
          <a:lstStyle>
            <a:lvl1pPr marL="0" indent="0">
              <a:buNone/>
              <a:defRPr sz="2400">
                <a:ln>
                  <a:noFill/>
                </a:ln>
                <a:solidFill>
                  <a:srgbClr val="002C59"/>
                </a:solidFill>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14410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44025" y="6356350"/>
            <a:ext cx="2743200" cy="365125"/>
          </a:xfrm>
          <a:prstGeom prst="rect">
            <a:avLst/>
          </a:prstGeom>
        </p:spPr>
        <p:txBody>
          <a:bodyPr/>
          <a:lstStyle/>
          <a:p>
            <a:fld id="{0C7DD243-BA11-6945-A4E8-C6EC70B4F91A}" type="slidenum">
              <a:rPr lang="en-US" smtClean="0"/>
              <a:t>‹#›</a:t>
            </a:fld>
            <a:endParaRPr lang="en-US" dirty="0"/>
          </a:p>
        </p:txBody>
      </p:sp>
      <p:sp>
        <p:nvSpPr>
          <p:cNvPr id="6" name="Title Placeholder 2"/>
          <p:cNvSpPr>
            <a:spLocks noGrp="1"/>
          </p:cNvSpPr>
          <p:nvPr>
            <p:ph type="title" hasCustomPrompt="1"/>
          </p:nvPr>
        </p:nvSpPr>
        <p:spPr>
          <a:xfrm>
            <a:off x="466725" y="1943349"/>
            <a:ext cx="5489232" cy="1225629"/>
          </a:xfrm>
          <a:prstGeom prst="rect">
            <a:avLst/>
          </a:prstGeom>
          <a:solidFill>
            <a:schemeClr val="bg1"/>
          </a:solidFill>
        </p:spPr>
        <p:txBody>
          <a:bodyPr vert="horz" wrap="none" lIns="360000" tIns="360000" rIns="360000" bIns="360000" rtlCol="0" anchor="ctr">
            <a:spAutoFit/>
          </a:bodyPr>
          <a:lstStyle>
            <a:lvl1pPr>
              <a:defRPr sz="3600"/>
            </a:lvl1pPr>
          </a:lstStyle>
          <a:p>
            <a:r>
              <a:rPr lang="en-US" dirty="0"/>
              <a:t>CLICK TO EDIT TITLE</a:t>
            </a:r>
          </a:p>
        </p:txBody>
      </p:sp>
      <p:sp>
        <p:nvSpPr>
          <p:cNvPr id="3" name="Text Placeholder 2"/>
          <p:cNvSpPr>
            <a:spLocks noGrp="1"/>
          </p:cNvSpPr>
          <p:nvPr>
            <p:ph type="body" sz="quarter" idx="13" hasCustomPrompt="1"/>
          </p:nvPr>
        </p:nvSpPr>
        <p:spPr>
          <a:xfrm>
            <a:off x="466725" y="3293053"/>
            <a:ext cx="4592638" cy="1109663"/>
          </a:xfrm>
          <a:prstGeom prst="rect">
            <a:avLst/>
          </a:prstGeom>
          <a:solidFill>
            <a:schemeClr val="bg1"/>
          </a:solidFill>
        </p:spPr>
        <p:txBody>
          <a:bodyPr lIns="360000" tIns="360000" rIns="360000" bIns="360000"/>
          <a:lstStyle>
            <a:lvl1pPr marL="0" indent="0">
              <a:buNone/>
              <a:defRPr sz="2400">
                <a:ln>
                  <a:noFill/>
                </a:ln>
                <a:solidFill>
                  <a:srgbClr val="002C59"/>
                </a:solidFill>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US" dirty="0"/>
              <a:t>CLICK TO EDIT 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white">
    <p:spTree>
      <p:nvGrpSpPr>
        <p:cNvPr id="1" name=""/>
        <p:cNvGrpSpPr/>
        <p:nvPr/>
      </p:nvGrpSpPr>
      <p:grpSpPr>
        <a:xfrm>
          <a:off x="0" y="0"/>
          <a:ext cx="0" cy="0"/>
          <a:chOff x="0" y="0"/>
          <a:chExt cx="0" cy="0"/>
        </a:xfrm>
      </p:grpSpPr>
      <p:sp>
        <p:nvSpPr>
          <p:cNvPr id="7" name="Rectangle 6"/>
          <p:cNvSpPr/>
          <p:nvPr userDrawn="1"/>
        </p:nvSpPr>
        <p:spPr>
          <a:xfrm>
            <a:off x="0" y="6721475"/>
            <a:ext cx="12192000" cy="1365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
        <p:nvSpPr>
          <p:cNvPr id="5" name="Text Placeholder 4"/>
          <p:cNvSpPr>
            <a:spLocks noGrp="1"/>
          </p:cNvSpPr>
          <p:nvPr>
            <p:ph type="body" sz="quarter" idx="11"/>
          </p:nvPr>
        </p:nvSpPr>
        <p:spPr>
          <a:xfrm>
            <a:off x="457200" y="1828800"/>
            <a:ext cx="11204576" cy="404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900" y="6026575"/>
            <a:ext cx="1517458" cy="464855"/>
          </a:xfrm>
          <a:prstGeom prst="rect">
            <a:avLst/>
          </a:prstGeom>
        </p:spPr>
      </p:pic>
      <p:sp>
        <p:nvSpPr>
          <p:cNvPr id="8" name="Oval 7"/>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1"/>
          </p:nvPr>
        </p:nvSpPr>
        <p:spPr>
          <a:xfrm>
            <a:off x="457200" y="1828800"/>
            <a:ext cx="11204576" cy="404948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8" name="Oval 7"/>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60538"/>
            <a:ext cx="10515600" cy="2852737"/>
          </a:xfrm>
        </p:spPr>
        <p:txBody>
          <a:bodyPr anchor="ctr">
            <a:normAutofit/>
          </a:bodyPr>
          <a:lstStyle>
            <a:lvl1pPr algn="ctr">
              <a:defRPr sz="5400" baseline="0">
                <a:solidFill>
                  <a:srgbClr val="002C59"/>
                </a:solidFill>
              </a:defRPr>
            </a:lvl1pPr>
          </a:lstStyle>
          <a:p>
            <a:r>
              <a:rPr lang="en-US" dirty="0"/>
              <a:t>EDIT DIVIDER TEXT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95987" y="5324380"/>
            <a:ext cx="1884553" cy="1884553"/>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826411">
            <a:off x="8213048" y="5460373"/>
            <a:ext cx="1724011" cy="1724011"/>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5266" y="4835542"/>
            <a:ext cx="1721786" cy="1721786"/>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20989027">
            <a:off x="6121093" y="5537264"/>
            <a:ext cx="1570228" cy="1570228"/>
          </a:xfrm>
          <a:prstGeom prst="rect">
            <a:avLst/>
          </a:prstGeom>
        </p:spPr>
      </p:pic>
      <p:pic>
        <p:nvPicPr>
          <p:cNvPr id="11" name="Picture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025562" y="5814219"/>
            <a:ext cx="1388210" cy="1391539"/>
          </a:xfrm>
          <a:prstGeom prst="rect">
            <a:avLst/>
          </a:prstGeom>
        </p:spPr>
      </p:pic>
      <p:pic>
        <p:nvPicPr>
          <p:cNvPr id="12" name="Picture 1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485845">
            <a:off x="3782360" y="5585524"/>
            <a:ext cx="1537965" cy="1541653"/>
          </a:xfrm>
          <a:prstGeom prst="rect">
            <a:avLst/>
          </a:prstGeom>
        </p:spPr>
      </p:pic>
      <p:pic>
        <p:nvPicPr>
          <p:cNvPr id="13" name="Picture 1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00720" y="5609724"/>
            <a:ext cx="1661494" cy="1665478"/>
          </a:xfrm>
          <a:prstGeom prst="rect">
            <a:avLst/>
          </a:prstGeom>
        </p:spPr>
      </p:pic>
      <p:pic>
        <p:nvPicPr>
          <p:cNvPr id="3" name="Picture 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60683" y="-601685"/>
            <a:ext cx="1312649" cy="1315797"/>
          </a:xfrm>
          <a:prstGeom prst="rect">
            <a:avLst/>
          </a:prstGeom>
        </p:spPr>
      </p:pic>
      <p:pic>
        <p:nvPicPr>
          <p:cNvPr id="4" name="Picture 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14615" y="520359"/>
            <a:ext cx="676079" cy="676079"/>
          </a:xfrm>
          <a:prstGeom prst="rect">
            <a:avLst/>
          </a:prstGeom>
        </p:spPr>
      </p:pic>
      <p:pic>
        <p:nvPicPr>
          <p:cNvPr id="5" name="Picture 4"/>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656238" y="485132"/>
            <a:ext cx="1315797" cy="1315797"/>
          </a:xfrm>
          <a:prstGeom prst="rect">
            <a:avLst/>
          </a:prstGeom>
        </p:spPr>
      </p:pic>
      <p:pic>
        <p:nvPicPr>
          <p:cNvPr id="36" name="Picture 35"/>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32490" y="5324380"/>
            <a:ext cx="1315797" cy="1315797"/>
          </a:xfrm>
          <a:prstGeom prst="rect">
            <a:avLst/>
          </a:prstGeom>
        </p:spPr>
      </p:pic>
      <p:pic>
        <p:nvPicPr>
          <p:cNvPr id="37" name="Picture 3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513826" y="47436"/>
            <a:ext cx="1315797" cy="1315797"/>
          </a:xfrm>
          <a:prstGeom prst="rect">
            <a:avLst/>
          </a:prstGeom>
        </p:spPr>
      </p:pic>
      <p:pic>
        <p:nvPicPr>
          <p:cNvPr id="38" name="Picture 3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9847" y="1897807"/>
            <a:ext cx="1312649" cy="1315797"/>
          </a:xfrm>
          <a:prstGeom prst="rect">
            <a:avLst/>
          </a:prstGeom>
        </p:spPr>
      </p:pic>
      <p:pic>
        <p:nvPicPr>
          <p:cNvPr id="39" name="Picture 38"/>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533061" y="4293433"/>
            <a:ext cx="1312649" cy="1315797"/>
          </a:xfrm>
          <a:prstGeom prst="rect">
            <a:avLst/>
          </a:prstGeom>
        </p:spPr>
      </p:pic>
      <p:pic>
        <p:nvPicPr>
          <p:cNvPr id="40" name="Picture 39"/>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448586" y="2153398"/>
            <a:ext cx="1315797" cy="1315797"/>
          </a:xfrm>
          <a:prstGeom prst="rect">
            <a:avLst/>
          </a:prstGeom>
        </p:spPr>
      </p:pic>
      <p:pic>
        <p:nvPicPr>
          <p:cNvPr id="41" name="Picture 4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46839" y="1100417"/>
            <a:ext cx="1315797" cy="1315797"/>
          </a:xfrm>
          <a:prstGeom prst="rect">
            <a:avLst/>
          </a:prstGeom>
        </p:spPr>
      </p:pic>
      <p:pic>
        <p:nvPicPr>
          <p:cNvPr id="42" name="Picture 41"/>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506146" y="-510494"/>
            <a:ext cx="1315797" cy="1315797"/>
          </a:xfrm>
          <a:prstGeom prst="rect">
            <a:avLst/>
          </a:prstGeom>
        </p:spPr>
      </p:pic>
      <p:pic>
        <p:nvPicPr>
          <p:cNvPr id="43" name="Picture 42"/>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314136" y="5182758"/>
            <a:ext cx="1312649" cy="1315797"/>
          </a:xfrm>
          <a:prstGeom prst="rect">
            <a:avLst/>
          </a:prstGeom>
        </p:spPr>
      </p:pic>
      <p:pic>
        <p:nvPicPr>
          <p:cNvPr id="44" name="Picture 4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48711" y="2913888"/>
            <a:ext cx="1315797" cy="1315797"/>
          </a:xfrm>
          <a:prstGeom prst="rect">
            <a:avLst/>
          </a:prstGeom>
        </p:spPr>
      </p:pic>
      <p:pic>
        <p:nvPicPr>
          <p:cNvPr id="45" name="Picture 44"/>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9075053" y="-454414"/>
            <a:ext cx="1315797" cy="1315797"/>
          </a:xfrm>
          <a:prstGeom prst="rect">
            <a:avLst/>
          </a:prstGeom>
        </p:spPr>
      </p:pic>
      <p:pic>
        <p:nvPicPr>
          <p:cNvPr id="46" name="Picture 4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2111" y="-367964"/>
            <a:ext cx="1315797" cy="1315797"/>
          </a:xfrm>
          <a:prstGeom prst="rect">
            <a:avLst/>
          </a:prstGeom>
        </p:spPr>
      </p:pic>
      <p:pic>
        <p:nvPicPr>
          <p:cNvPr id="47" name="Picture 4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65515" y="693657"/>
            <a:ext cx="1315797" cy="1315797"/>
          </a:xfrm>
          <a:prstGeom prst="rect">
            <a:avLst/>
          </a:prstGeom>
        </p:spPr>
      </p:pic>
      <p:pic>
        <p:nvPicPr>
          <p:cNvPr id="48" name="Picture 4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152187" y="5912012"/>
            <a:ext cx="1312649" cy="1315797"/>
          </a:xfrm>
          <a:prstGeom prst="rect">
            <a:avLst/>
          </a:prstGeom>
        </p:spPr>
      </p:pic>
      <p:pic>
        <p:nvPicPr>
          <p:cNvPr id="49" name="Picture 48"/>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934850" y="-454413"/>
            <a:ext cx="1312649" cy="1315797"/>
          </a:xfrm>
          <a:prstGeom prst="rect">
            <a:avLst/>
          </a:prstGeom>
        </p:spPr>
      </p:pic>
      <p:pic>
        <p:nvPicPr>
          <p:cNvPr id="50" name="Picture 49"/>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304315" y="-675238"/>
            <a:ext cx="1315797" cy="1315797"/>
          </a:xfrm>
          <a:prstGeom prst="rect">
            <a:avLst/>
          </a:prstGeom>
        </p:spPr>
      </p:pic>
      <p:pic>
        <p:nvPicPr>
          <p:cNvPr id="51" name="Picture 50"/>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320319" y="-357604"/>
            <a:ext cx="1315797" cy="1315797"/>
          </a:xfrm>
          <a:prstGeom prst="rect">
            <a:avLst/>
          </a:prstGeom>
        </p:spPr>
      </p:pic>
      <p:pic>
        <p:nvPicPr>
          <p:cNvPr id="52" name="Picture 51"/>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21423" y="-657899"/>
            <a:ext cx="1315797" cy="1315797"/>
          </a:xfrm>
          <a:prstGeom prst="rect">
            <a:avLst/>
          </a:prstGeom>
        </p:spPr>
      </p:pic>
      <p:pic>
        <p:nvPicPr>
          <p:cNvPr id="53" name="Picture 5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169376">
            <a:off x="-398010" y="6188680"/>
            <a:ext cx="1884553" cy="1884553"/>
          </a:xfrm>
          <a:prstGeom prst="rect">
            <a:avLst/>
          </a:prstGeom>
        </p:spPr>
      </p:pic>
      <p:pic>
        <p:nvPicPr>
          <p:cNvPr id="54" name="Picture 5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995787">
            <a:off x="7851954" y="-658523"/>
            <a:ext cx="1724011" cy="1724011"/>
          </a:xfrm>
          <a:prstGeom prst="rect">
            <a:avLst/>
          </a:prstGeom>
        </p:spPr>
      </p:pic>
      <p:pic>
        <p:nvPicPr>
          <p:cNvPr id="55" name="Picture 54"/>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rot="1558403">
            <a:off x="11547051" y="3358794"/>
            <a:ext cx="963974" cy="963974"/>
          </a:xfrm>
          <a:prstGeom prst="rect">
            <a:avLst/>
          </a:prstGeom>
        </p:spPr>
      </p:pic>
      <p:pic>
        <p:nvPicPr>
          <p:cNvPr id="56" name="Picture 5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2169376">
            <a:off x="1873539" y="-440895"/>
            <a:ext cx="1388210" cy="1391539"/>
          </a:xfrm>
          <a:prstGeom prst="rect">
            <a:avLst/>
          </a:prstGeom>
        </p:spPr>
      </p:pic>
      <p:pic>
        <p:nvPicPr>
          <p:cNvPr id="57" name="Picture 5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655221">
            <a:off x="7311446" y="5635360"/>
            <a:ext cx="1537965" cy="1541653"/>
          </a:xfrm>
          <a:prstGeom prst="rect">
            <a:avLst/>
          </a:prstGeom>
        </p:spPr>
      </p:pic>
      <p:pic>
        <p:nvPicPr>
          <p:cNvPr id="58" name="Picture 57"/>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rot="363269">
            <a:off x="-433355" y="4095383"/>
            <a:ext cx="1279663" cy="1282731"/>
          </a:xfrm>
          <a:prstGeom prst="rect">
            <a:avLst/>
          </a:prstGeom>
        </p:spPr>
      </p:pic>
      <p:pic>
        <p:nvPicPr>
          <p:cNvPr id="59" name="Picture 58"/>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rot="715357">
            <a:off x="5232674" y="-58113"/>
            <a:ext cx="990211" cy="990211"/>
          </a:xfrm>
          <a:prstGeom prst="rect">
            <a:avLst/>
          </a:prstGeom>
        </p:spPr>
      </p:pic>
      <p:pic>
        <p:nvPicPr>
          <p:cNvPr id="60" name="Picture 59"/>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rot="20275828">
            <a:off x="2835441" y="110572"/>
            <a:ext cx="850969" cy="853010"/>
          </a:xfrm>
          <a:prstGeom prst="rect">
            <a:avLst/>
          </a:prstGeom>
        </p:spPr>
      </p:pic>
      <p:pic>
        <p:nvPicPr>
          <p:cNvPr id="61" name="Picture 60"/>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1982191" y="5796905"/>
            <a:ext cx="558906" cy="558906"/>
          </a:xfrm>
          <a:prstGeom prst="rect">
            <a:avLst/>
          </a:prstGeom>
        </p:spPr>
      </p:pic>
      <p:pic>
        <p:nvPicPr>
          <p:cNvPr id="62" name="Picture 61"/>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rot="1558403">
            <a:off x="6668978" y="293229"/>
            <a:ext cx="669879" cy="669879"/>
          </a:xfrm>
          <a:prstGeom prst="rect">
            <a:avLst/>
          </a:prstGeom>
        </p:spPr>
      </p:pic>
      <p:sp>
        <p:nvSpPr>
          <p:cNvPr id="63" name="Oval 62"/>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60538"/>
            <a:ext cx="10515600" cy="2852737"/>
          </a:xfrm>
        </p:spPr>
        <p:txBody>
          <a:bodyPr anchor="ctr">
            <a:normAutofit/>
          </a:bodyPr>
          <a:lstStyle>
            <a:lvl1pPr algn="ctr">
              <a:defRPr sz="5400" baseline="0">
                <a:solidFill>
                  <a:schemeClr val="bg1"/>
                </a:solidFill>
              </a:defRPr>
            </a:lvl1pPr>
          </a:lstStyle>
          <a:p>
            <a:r>
              <a:rPr lang="en-US" dirty="0"/>
              <a:t>EDIT DIVIDER TEXT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95987" y="5324380"/>
            <a:ext cx="1884553" cy="1884553"/>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826411">
            <a:off x="8213048" y="5460373"/>
            <a:ext cx="1724011" cy="1724011"/>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5266" y="4835542"/>
            <a:ext cx="1721786" cy="1721786"/>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20989027">
            <a:off x="6121093" y="5537264"/>
            <a:ext cx="1570228" cy="1570228"/>
          </a:xfrm>
          <a:prstGeom prst="rect">
            <a:avLst/>
          </a:prstGeom>
        </p:spPr>
      </p:pic>
      <p:pic>
        <p:nvPicPr>
          <p:cNvPr id="11" name="Picture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025562" y="5814219"/>
            <a:ext cx="1388210" cy="1391539"/>
          </a:xfrm>
          <a:prstGeom prst="rect">
            <a:avLst/>
          </a:prstGeom>
        </p:spPr>
      </p:pic>
      <p:pic>
        <p:nvPicPr>
          <p:cNvPr id="12" name="Picture 1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485845">
            <a:off x="3782360" y="5585524"/>
            <a:ext cx="1537965" cy="1541653"/>
          </a:xfrm>
          <a:prstGeom prst="rect">
            <a:avLst/>
          </a:prstGeom>
        </p:spPr>
      </p:pic>
      <p:pic>
        <p:nvPicPr>
          <p:cNvPr id="13" name="Picture 1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00720" y="5609724"/>
            <a:ext cx="1661494" cy="1665478"/>
          </a:xfrm>
          <a:prstGeom prst="rect">
            <a:avLst/>
          </a:prstGeom>
        </p:spPr>
      </p:pic>
      <p:pic>
        <p:nvPicPr>
          <p:cNvPr id="3" name="Picture 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60683" y="-601685"/>
            <a:ext cx="1312649" cy="1315797"/>
          </a:xfrm>
          <a:prstGeom prst="rect">
            <a:avLst/>
          </a:prstGeom>
        </p:spPr>
      </p:pic>
      <p:pic>
        <p:nvPicPr>
          <p:cNvPr id="4" name="Picture 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14615" y="520359"/>
            <a:ext cx="676079" cy="676079"/>
          </a:xfrm>
          <a:prstGeom prst="rect">
            <a:avLst/>
          </a:prstGeom>
        </p:spPr>
      </p:pic>
      <p:pic>
        <p:nvPicPr>
          <p:cNvPr id="5" name="Picture 4"/>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656238" y="485132"/>
            <a:ext cx="1315797" cy="1315797"/>
          </a:xfrm>
          <a:prstGeom prst="rect">
            <a:avLst/>
          </a:prstGeom>
        </p:spPr>
      </p:pic>
      <p:pic>
        <p:nvPicPr>
          <p:cNvPr id="36" name="Picture 35"/>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32490" y="5324380"/>
            <a:ext cx="1315797" cy="1315797"/>
          </a:xfrm>
          <a:prstGeom prst="rect">
            <a:avLst/>
          </a:prstGeom>
        </p:spPr>
      </p:pic>
      <p:pic>
        <p:nvPicPr>
          <p:cNvPr id="37" name="Picture 3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513826" y="47436"/>
            <a:ext cx="1315797" cy="1315797"/>
          </a:xfrm>
          <a:prstGeom prst="rect">
            <a:avLst/>
          </a:prstGeom>
        </p:spPr>
      </p:pic>
      <p:pic>
        <p:nvPicPr>
          <p:cNvPr id="38" name="Picture 3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9847" y="1897807"/>
            <a:ext cx="1312649" cy="1315797"/>
          </a:xfrm>
          <a:prstGeom prst="rect">
            <a:avLst/>
          </a:prstGeom>
        </p:spPr>
      </p:pic>
      <p:pic>
        <p:nvPicPr>
          <p:cNvPr id="39" name="Picture 38"/>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533061" y="4293433"/>
            <a:ext cx="1312649" cy="1315797"/>
          </a:xfrm>
          <a:prstGeom prst="rect">
            <a:avLst/>
          </a:prstGeom>
        </p:spPr>
      </p:pic>
      <p:pic>
        <p:nvPicPr>
          <p:cNvPr id="40" name="Picture 39"/>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448586" y="2153398"/>
            <a:ext cx="1315797" cy="1315797"/>
          </a:xfrm>
          <a:prstGeom prst="rect">
            <a:avLst/>
          </a:prstGeom>
        </p:spPr>
      </p:pic>
      <p:pic>
        <p:nvPicPr>
          <p:cNvPr id="41" name="Picture 4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46839" y="1100417"/>
            <a:ext cx="1315797" cy="1315797"/>
          </a:xfrm>
          <a:prstGeom prst="rect">
            <a:avLst/>
          </a:prstGeom>
        </p:spPr>
      </p:pic>
      <p:pic>
        <p:nvPicPr>
          <p:cNvPr id="42" name="Picture 41"/>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506146" y="-510494"/>
            <a:ext cx="1315797" cy="1315797"/>
          </a:xfrm>
          <a:prstGeom prst="rect">
            <a:avLst/>
          </a:prstGeom>
        </p:spPr>
      </p:pic>
      <p:pic>
        <p:nvPicPr>
          <p:cNvPr id="43" name="Picture 42"/>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314136" y="5182758"/>
            <a:ext cx="1312649" cy="1315797"/>
          </a:xfrm>
          <a:prstGeom prst="rect">
            <a:avLst/>
          </a:prstGeom>
        </p:spPr>
      </p:pic>
      <p:pic>
        <p:nvPicPr>
          <p:cNvPr id="44" name="Picture 4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48711" y="2913888"/>
            <a:ext cx="1315797" cy="1315797"/>
          </a:xfrm>
          <a:prstGeom prst="rect">
            <a:avLst/>
          </a:prstGeom>
        </p:spPr>
      </p:pic>
      <p:pic>
        <p:nvPicPr>
          <p:cNvPr id="45" name="Picture 44"/>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9075053" y="-454414"/>
            <a:ext cx="1315797" cy="1315797"/>
          </a:xfrm>
          <a:prstGeom prst="rect">
            <a:avLst/>
          </a:prstGeom>
        </p:spPr>
      </p:pic>
      <p:pic>
        <p:nvPicPr>
          <p:cNvPr id="46" name="Picture 4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2111" y="-367964"/>
            <a:ext cx="1315797" cy="1315797"/>
          </a:xfrm>
          <a:prstGeom prst="rect">
            <a:avLst/>
          </a:prstGeom>
        </p:spPr>
      </p:pic>
      <p:pic>
        <p:nvPicPr>
          <p:cNvPr id="47" name="Picture 4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65515" y="693657"/>
            <a:ext cx="1315797" cy="1315797"/>
          </a:xfrm>
          <a:prstGeom prst="rect">
            <a:avLst/>
          </a:prstGeom>
        </p:spPr>
      </p:pic>
      <p:pic>
        <p:nvPicPr>
          <p:cNvPr id="48" name="Picture 4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152187" y="5912012"/>
            <a:ext cx="1312649" cy="1315797"/>
          </a:xfrm>
          <a:prstGeom prst="rect">
            <a:avLst/>
          </a:prstGeom>
        </p:spPr>
      </p:pic>
      <p:pic>
        <p:nvPicPr>
          <p:cNvPr id="49" name="Picture 48"/>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934850" y="-454413"/>
            <a:ext cx="1312649" cy="1315797"/>
          </a:xfrm>
          <a:prstGeom prst="rect">
            <a:avLst/>
          </a:prstGeom>
        </p:spPr>
      </p:pic>
      <p:pic>
        <p:nvPicPr>
          <p:cNvPr id="50" name="Picture 49"/>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304315" y="-675238"/>
            <a:ext cx="1315797" cy="1315797"/>
          </a:xfrm>
          <a:prstGeom prst="rect">
            <a:avLst/>
          </a:prstGeom>
        </p:spPr>
      </p:pic>
      <p:pic>
        <p:nvPicPr>
          <p:cNvPr id="51" name="Picture 50"/>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320319" y="-357604"/>
            <a:ext cx="1315797" cy="1315797"/>
          </a:xfrm>
          <a:prstGeom prst="rect">
            <a:avLst/>
          </a:prstGeom>
        </p:spPr>
      </p:pic>
      <p:pic>
        <p:nvPicPr>
          <p:cNvPr id="52" name="Picture 51"/>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21423" y="-657899"/>
            <a:ext cx="1315797" cy="1315797"/>
          </a:xfrm>
          <a:prstGeom prst="rect">
            <a:avLst/>
          </a:prstGeom>
        </p:spPr>
      </p:pic>
      <p:pic>
        <p:nvPicPr>
          <p:cNvPr id="53" name="Picture 5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169376">
            <a:off x="-398010" y="6188680"/>
            <a:ext cx="1884553" cy="1884553"/>
          </a:xfrm>
          <a:prstGeom prst="rect">
            <a:avLst/>
          </a:prstGeom>
        </p:spPr>
      </p:pic>
      <p:pic>
        <p:nvPicPr>
          <p:cNvPr id="54" name="Picture 5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995787">
            <a:off x="7851954" y="-658523"/>
            <a:ext cx="1724011" cy="1724011"/>
          </a:xfrm>
          <a:prstGeom prst="rect">
            <a:avLst/>
          </a:prstGeom>
        </p:spPr>
      </p:pic>
      <p:pic>
        <p:nvPicPr>
          <p:cNvPr id="55" name="Picture 54"/>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rot="1558403">
            <a:off x="11547051" y="3358794"/>
            <a:ext cx="963974" cy="963974"/>
          </a:xfrm>
          <a:prstGeom prst="rect">
            <a:avLst/>
          </a:prstGeom>
        </p:spPr>
      </p:pic>
      <p:pic>
        <p:nvPicPr>
          <p:cNvPr id="56" name="Picture 5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2169376">
            <a:off x="1873539" y="-440895"/>
            <a:ext cx="1388210" cy="1391539"/>
          </a:xfrm>
          <a:prstGeom prst="rect">
            <a:avLst/>
          </a:prstGeom>
        </p:spPr>
      </p:pic>
      <p:pic>
        <p:nvPicPr>
          <p:cNvPr id="57" name="Picture 5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655221">
            <a:off x="7311446" y="5635360"/>
            <a:ext cx="1537965" cy="1541653"/>
          </a:xfrm>
          <a:prstGeom prst="rect">
            <a:avLst/>
          </a:prstGeom>
        </p:spPr>
      </p:pic>
      <p:pic>
        <p:nvPicPr>
          <p:cNvPr id="58" name="Picture 57"/>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rot="363269">
            <a:off x="-433355" y="4095383"/>
            <a:ext cx="1279663" cy="1282731"/>
          </a:xfrm>
          <a:prstGeom prst="rect">
            <a:avLst/>
          </a:prstGeom>
        </p:spPr>
      </p:pic>
      <p:pic>
        <p:nvPicPr>
          <p:cNvPr id="59" name="Picture 58"/>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rot="715357">
            <a:off x="5232674" y="-58113"/>
            <a:ext cx="990211" cy="990211"/>
          </a:xfrm>
          <a:prstGeom prst="rect">
            <a:avLst/>
          </a:prstGeom>
        </p:spPr>
      </p:pic>
      <p:pic>
        <p:nvPicPr>
          <p:cNvPr id="60" name="Picture 59"/>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rot="20275828">
            <a:off x="2835441" y="110572"/>
            <a:ext cx="850969" cy="853010"/>
          </a:xfrm>
          <a:prstGeom prst="rect">
            <a:avLst/>
          </a:prstGeom>
        </p:spPr>
      </p:pic>
      <p:pic>
        <p:nvPicPr>
          <p:cNvPr id="61" name="Picture 60"/>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1982191" y="5796905"/>
            <a:ext cx="558906" cy="558906"/>
          </a:xfrm>
          <a:prstGeom prst="rect">
            <a:avLst/>
          </a:prstGeom>
        </p:spPr>
      </p:pic>
      <p:pic>
        <p:nvPicPr>
          <p:cNvPr id="62" name="Picture 61"/>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rot="1558403">
            <a:off x="6668978" y="293229"/>
            <a:ext cx="669879" cy="669879"/>
          </a:xfrm>
          <a:prstGeom prst="rect">
            <a:avLst/>
          </a:prstGeom>
        </p:spPr>
      </p:pic>
      <p:sp>
        <p:nvSpPr>
          <p:cNvPr id="63" name="Oval 62"/>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20703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6" name="Rectangle 5"/>
          <p:cNvSpPr/>
          <p:nvPr userDrawn="1"/>
        </p:nvSpPr>
        <p:spPr>
          <a:xfrm>
            <a:off x="0" y="6721475"/>
            <a:ext cx="12192000" cy="1365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900" y="6026575"/>
            <a:ext cx="1517458" cy="464855"/>
          </a:xfrm>
          <a:prstGeom prst="rect">
            <a:avLst/>
          </a:prstGeom>
        </p:spPr>
      </p:pic>
      <p:sp>
        <p:nvSpPr>
          <p:cNvPr id="7" name="Oval 6"/>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146746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6" name="Oval 5"/>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9128" y="461728"/>
            <a:ext cx="2326200" cy="712604"/>
          </a:xfrm>
          <a:prstGeom prst="rect">
            <a:avLst/>
          </a:prstGeom>
        </p:spPr>
      </p:pic>
      <p:sp>
        <p:nvSpPr>
          <p:cNvPr id="4" name="Text Placeholder 6"/>
          <p:cNvSpPr txBox="1">
            <a:spLocks/>
          </p:cNvSpPr>
          <p:nvPr userDrawn="1"/>
        </p:nvSpPr>
        <p:spPr>
          <a:xfrm>
            <a:off x="466725" y="6169968"/>
            <a:ext cx="2614690" cy="276999"/>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smtClean="0">
                <a:solidFill>
                  <a:schemeClr val="bg1"/>
                </a:solidFill>
                <a:effectLst/>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Lato" charset="0"/>
              </a:rPr>
              <a:t>rcgp.org.uk/discovergp</a:t>
            </a:r>
            <a:endParaRPr lang="en-US" dirty="0">
              <a:solidFill>
                <a:schemeClr val="bg1"/>
              </a:solidFill>
            </a:endParaRPr>
          </a:p>
        </p:txBody>
      </p:sp>
    </p:spTree>
    <p:extLst>
      <p:ext uri="{BB962C8B-B14F-4D97-AF65-F5344CB8AC3E}">
        <p14:creationId xmlns:p14="http://schemas.microsoft.com/office/powerpoint/2010/main" val="244281343"/>
      </p:ext>
    </p:extLst>
  </p:cSld>
  <p:clrMap bg1="lt1" tx1="dk1" bg2="lt2" tx2="dk2" accent1="accent1" accent2="accent2" accent3="accent3" accent4="accent4" accent5="accent5" accent6="accent6" hlink="hlink" folHlink="folHlink"/>
  <p:sldLayoutIdLst>
    <p:sldLayoutId id="2147483678" r:id="rId1"/>
    <p:sldLayoutId id="2147483691" r:id="rId2"/>
    <p:sldLayoutId id="2147483699" r:id="rId3"/>
  </p:sldLayoutIdLst>
  <p:hf hdr="0" ftr="0" dt="0"/>
  <p:txStyles>
    <p:titleStyle>
      <a:lvl1pPr algn="l" defTabSz="914400" rtl="0" eaLnBrk="1" latinLnBrk="0" hangingPunct="1">
        <a:lnSpc>
          <a:spcPct val="90000"/>
        </a:lnSpc>
        <a:spcBef>
          <a:spcPct val="0"/>
        </a:spcBef>
        <a:buNone/>
        <a:defRPr lang="en-US" sz="2800" b="1" kern="1200" dirty="0" smtClean="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dirty="0" smtClean="0">
          <a:solidFill>
            <a:srgbClr val="002D59"/>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DCD110B3-01D8-41B5-876B-DDDC7F5A5C3A}"/>
              </a:ext>
            </a:extLst>
          </p:cNvPr>
          <p:cNvSpPr>
            <a:spLocks noGrp="1"/>
          </p:cNvSpPr>
          <p:nvPr>
            <p:ph type="title"/>
          </p:nvPr>
        </p:nvSpPr>
        <p:spPr>
          <a:xfrm>
            <a:off x="457199" y="365125"/>
            <a:ext cx="11205275" cy="13255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AEE57DA-F4DD-4CCA-BDEF-77797CC746C8}"/>
              </a:ext>
            </a:extLst>
          </p:cNvPr>
          <p:cNvSpPr>
            <a:spLocks noGrp="1"/>
          </p:cNvSpPr>
          <p:nvPr>
            <p:ph type="body" idx="1"/>
          </p:nvPr>
        </p:nvSpPr>
        <p:spPr>
          <a:xfrm>
            <a:off x="457199" y="1825625"/>
            <a:ext cx="11205275" cy="40947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1502977799"/>
      </p:ext>
    </p:extLst>
  </p:cSld>
  <p:clrMap bg1="lt1" tx1="dk1" bg2="lt2" tx2="dk2" accent1="accent1" accent2="accent2" accent3="accent3" accent4="accent4" accent5="accent5" accent6="accent6" hlink="hlink" folHlink="folHlink"/>
  <p:sldLayoutIdLst>
    <p:sldLayoutId id="2147483689" r:id="rId1"/>
    <p:sldLayoutId id="2147483696" r:id="rId2"/>
    <p:sldLayoutId id="2147483694" r:id="rId3"/>
    <p:sldLayoutId id="2147483683" r:id="rId4"/>
    <p:sldLayoutId id="2147483679" r:id="rId5"/>
    <p:sldLayoutId id="2147483693" r:id="rId6"/>
    <p:sldLayoutId id="2147483684" r:id="rId7"/>
    <p:sldLayoutId id="2147483695" r:id="rId8"/>
    <p:sldLayoutId id="2147483690" r:id="rId9"/>
    <p:sldLayoutId id="2147483692" r:id="rId10"/>
    <p:sldLayoutId id="2147483698" r:id="rId11"/>
  </p:sldLayoutIdLst>
  <p:hf hdr="0" ftr="0" dt="0"/>
  <p:txStyles>
    <p:titleStyle>
      <a:lvl1pPr algn="l" defTabSz="914400" rtl="0" eaLnBrk="1" latinLnBrk="0" hangingPunct="1">
        <a:lnSpc>
          <a:spcPct val="90000"/>
        </a:lnSpc>
        <a:spcBef>
          <a:spcPct val="0"/>
        </a:spcBef>
        <a:buNone/>
        <a:defRPr lang="en-US" sz="3600" b="1" kern="1200" dirty="0" smtClean="0">
          <a:solidFill>
            <a:srgbClr val="002D59"/>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lang="en-US" sz="1600" kern="1200" dirty="0" smtClean="0">
          <a:solidFill>
            <a:srgbClr val="002D59"/>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256776-AB6C-46AB-80A9-63A7F0FD647B}"/>
              </a:ext>
            </a:extLst>
          </p:cNvPr>
          <p:cNvSpPr>
            <a:spLocks noGrp="1"/>
          </p:cNvSpPr>
          <p:nvPr>
            <p:ph type="sldNum" sz="quarter" idx="12"/>
          </p:nvPr>
        </p:nvSpPr>
        <p:spPr/>
        <p:txBody>
          <a:bodyPr/>
          <a:lstStyle/>
          <a:p>
            <a:fld id="{0C7DD243-BA11-6945-A4E8-C6EC70B4F91A}" type="slidenum">
              <a:rPr lang="en-US" smtClean="0"/>
              <a:t>1</a:t>
            </a:fld>
            <a:endParaRPr lang="en-US" dirty="0"/>
          </a:p>
        </p:txBody>
      </p:sp>
      <p:sp>
        <p:nvSpPr>
          <p:cNvPr id="3" name="Title 2"/>
          <p:cNvSpPr>
            <a:spLocks noGrp="1"/>
          </p:cNvSpPr>
          <p:nvPr>
            <p:ph type="title"/>
          </p:nvPr>
        </p:nvSpPr>
        <p:spPr>
          <a:xfrm>
            <a:off x="492228" y="1919480"/>
            <a:ext cx="6533685" cy="1170230"/>
          </a:xfrm>
        </p:spPr>
        <p:txBody>
          <a:bodyPr/>
          <a:lstStyle/>
          <a:p>
            <a:r>
              <a:rPr lang="en-US" sz="3200" dirty="0">
                <a:latin typeface="+mn-lt"/>
                <a:ea typeface="Lato" panose="020F0502020204030203" pitchFamily="34" charset="0"/>
                <a:cs typeface="Lato" panose="020F0502020204030203" pitchFamily="34" charset="0"/>
              </a:rPr>
              <a:t>BYWYD FEL MEDDYG TEULU</a:t>
            </a:r>
          </a:p>
        </p:txBody>
      </p:sp>
      <p:sp>
        <p:nvSpPr>
          <p:cNvPr id="4" name="Text Placeholder 3"/>
          <p:cNvSpPr>
            <a:spLocks noGrp="1"/>
          </p:cNvSpPr>
          <p:nvPr>
            <p:ph type="body" sz="quarter" idx="13"/>
          </p:nvPr>
        </p:nvSpPr>
        <p:spPr>
          <a:xfrm>
            <a:off x="492228" y="3429000"/>
            <a:ext cx="4592638" cy="1109663"/>
          </a:xfrm>
        </p:spPr>
        <p:txBody>
          <a:bodyPr/>
          <a:lstStyle/>
          <a:p>
            <a:r>
              <a:rPr lang="en-US" dirty="0" err="1"/>
              <a:t>Enw</a:t>
            </a:r>
            <a:r>
              <a:rPr lang="en-US" dirty="0"/>
              <a:t> </a:t>
            </a:r>
          </a:p>
        </p:txBody>
      </p:sp>
      <p:sp>
        <p:nvSpPr>
          <p:cNvPr id="11" name="Rectangle 10">
            <a:extLst>
              <a:ext uri="{FF2B5EF4-FFF2-40B4-BE49-F238E27FC236}">
                <a16:creationId xmlns:a16="http://schemas.microsoft.com/office/drawing/2014/main" id="{96A07F8A-3AD3-42C2-B31C-6BED3B057215}"/>
              </a:ext>
            </a:extLst>
          </p:cNvPr>
          <p:cNvSpPr/>
          <p:nvPr/>
        </p:nvSpPr>
        <p:spPr>
          <a:xfrm>
            <a:off x="361950" y="190500"/>
            <a:ext cx="3000375" cy="1238250"/>
          </a:xfrm>
          <a:prstGeom prst="rect">
            <a:avLst/>
          </a:prstGeom>
          <a:solidFill>
            <a:srgbClr val="002B5C"/>
          </a:solidFill>
          <a:ln>
            <a:solidFill>
              <a:srgbClr val="0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screenshot of a cell phone&#10;&#10;Description generated with high confidence">
            <a:extLst>
              <a:ext uri="{FF2B5EF4-FFF2-40B4-BE49-F238E27FC236}">
                <a16:creationId xmlns:a16="http://schemas.microsoft.com/office/drawing/2014/main" id="{77D08E4E-E26F-47F7-97CB-D7BF60458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26" y="190500"/>
            <a:ext cx="2911249" cy="1290913"/>
          </a:xfrm>
          <a:prstGeom prst="rect">
            <a:avLst/>
          </a:prstGeom>
        </p:spPr>
      </p:pic>
    </p:spTree>
    <p:extLst>
      <p:ext uri="{BB962C8B-B14F-4D97-AF65-F5344CB8AC3E}">
        <p14:creationId xmlns:p14="http://schemas.microsoft.com/office/powerpoint/2010/main" val="28247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9D831-43E3-4D34-844B-21A7B589C1E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4A1956BB-A6AA-4B85-A7D7-2861DE72B809}"/>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204614C2-6381-45E4-8BEC-1C84F12996A6}"/>
              </a:ext>
            </a:extLst>
          </p:cNvPr>
          <p:cNvSpPr>
            <a:spLocks noGrp="1"/>
          </p:cNvSpPr>
          <p:nvPr>
            <p:ph type="sldNum" sz="quarter" idx="4"/>
          </p:nvPr>
        </p:nvSpPr>
        <p:spPr/>
        <p:txBody>
          <a:bodyPr/>
          <a:lstStyle/>
          <a:p>
            <a:pPr algn="r"/>
            <a:fld id="{67644CF5-41A3-42B4-9AFA-458301DD07BC}" type="slidenum">
              <a:rPr lang="en-GB" smtClean="0"/>
              <a:pPr algn="r"/>
              <a:t>10</a:t>
            </a:fld>
            <a:endParaRPr lang="en-GB" dirty="0"/>
          </a:p>
        </p:txBody>
      </p:sp>
      <p:pic>
        <p:nvPicPr>
          <p:cNvPr id="8" name="Picture 7" descr="A screenshot of a cell phone&#10;&#10;Description generated with very high confidence">
            <a:extLst>
              <a:ext uri="{FF2B5EF4-FFF2-40B4-BE49-F238E27FC236}">
                <a16:creationId xmlns:a16="http://schemas.microsoft.com/office/drawing/2014/main" id="{A1889A4F-FF5A-430F-82FB-48DAC3748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897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B7B9-7FF6-4A8C-9E43-C3EF5BBD1E3D}"/>
              </a:ext>
            </a:extLst>
          </p:cNvPr>
          <p:cNvSpPr>
            <a:spLocks noGrp="1"/>
          </p:cNvSpPr>
          <p:nvPr>
            <p:ph type="title"/>
          </p:nvPr>
        </p:nvSpPr>
        <p:spPr>
          <a:xfrm>
            <a:off x="1787979" y="459019"/>
            <a:ext cx="3032450" cy="1325563"/>
          </a:xfrm>
        </p:spPr>
        <p:txBody>
          <a:bodyPr/>
          <a:lstStyle/>
          <a:p>
            <a:r>
              <a:rPr lang="en-GB" dirty="0"/>
              <a:t>  </a:t>
            </a:r>
          </a:p>
        </p:txBody>
      </p:sp>
      <p:sp>
        <p:nvSpPr>
          <p:cNvPr id="3" name="Slide Number Placeholder 2">
            <a:extLst>
              <a:ext uri="{FF2B5EF4-FFF2-40B4-BE49-F238E27FC236}">
                <a16:creationId xmlns:a16="http://schemas.microsoft.com/office/drawing/2014/main" id="{29F88649-E069-4872-87DB-2A05C4EAEB66}"/>
              </a:ext>
            </a:extLst>
          </p:cNvPr>
          <p:cNvSpPr>
            <a:spLocks noGrp="1"/>
          </p:cNvSpPr>
          <p:nvPr>
            <p:ph type="sldNum" sz="quarter" idx="4"/>
          </p:nvPr>
        </p:nvSpPr>
        <p:spPr/>
        <p:txBody>
          <a:bodyPr/>
          <a:lstStyle/>
          <a:p>
            <a:pPr algn="r"/>
            <a:fld id="{67644CF5-41A3-42B4-9AFA-458301DD07BC}" type="slidenum">
              <a:rPr lang="en-GB" smtClean="0"/>
              <a:pPr algn="r"/>
              <a:t>11</a:t>
            </a:fld>
            <a:endParaRPr lang="en-GB" dirty="0"/>
          </a:p>
        </p:txBody>
      </p:sp>
      <p:sp>
        <p:nvSpPr>
          <p:cNvPr id="6" name="Rectangle 5">
            <a:extLst>
              <a:ext uri="{FF2B5EF4-FFF2-40B4-BE49-F238E27FC236}">
                <a16:creationId xmlns:a16="http://schemas.microsoft.com/office/drawing/2014/main" id="{D57F3201-52E1-4D5A-BC49-86C6ABBB5ABA}"/>
              </a:ext>
            </a:extLst>
          </p:cNvPr>
          <p:cNvSpPr/>
          <p:nvPr/>
        </p:nvSpPr>
        <p:spPr>
          <a:xfrm>
            <a:off x="2522447" y="2046163"/>
            <a:ext cx="3667708" cy="8008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y-GB" sz="2400" dirty="0">
              <a:solidFill>
                <a:schemeClr val="bg1"/>
              </a:solidFill>
              <a:ea typeface="Lato" panose="020F0502020204030203" pitchFamily="34" charset="0"/>
              <a:cs typeface="Lato" panose="020F0502020204030203" pitchFamily="34" charset="0"/>
            </a:endParaRPr>
          </a:p>
          <a:p>
            <a:pPr algn="ctr"/>
            <a:r>
              <a:rPr lang="cy-GB" sz="2400" dirty="0">
                <a:solidFill>
                  <a:schemeClr val="bg1"/>
                </a:solidFill>
                <a:ea typeface="Lato" panose="020F0502020204030203" pitchFamily="34" charset="0"/>
                <a:cs typeface="Lato" panose="020F0502020204030203" pitchFamily="34" charset="0"/>
              </a:rPr>
              <a:t>Cynnal a chadw cofnodion cleifion
</a:t>
            </a:r>
          </a:p>
        </p:txBody>
      </p:sp>
      <p:sp>
        <p:nvSpPr>
          <p:cNvPr id="10" name="Rectangle 9">
            <a:extLst>
              <a:ext uri="{FF2B5EF4-FFF2-40B4-BE49-F238E27FC236}">
                <a16:creationId xmlns:a16="http://schemas.microsoft.com/office/drawing/2014/main" id="{B405F697-B7A4-4BC7-80A3-A921B3A98063}"/>
              </a:ext>
            </a:extLst>
          </p:cNvPr>
          <p:cNvSpPr/>
          <p:nvPr/>
        </p:nvSpPr>
        <p:spPr>
          <a:xfrm>
            <a:off x="2522447" y="3076032"/>
            <a:ext cx="3667708" cy="8008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400" dirty="0">
              <a:solidFill>
                <a:schemeClr val="bg1"/>
              </a:solidFill>
              <a:ea typeface="Lato" panose="020F0502020204030203" pitchFamily="34" charset="0"/>
              <a:cs typeface="Lato" panose="020F0502020204030203" pitchFamily="34" charset="0"/>
            </a:endParaRPr>
          </a:p>
          <a:p>
            <a:pPr algn="ctr"/>
            <a:r>
              <a:rPr lang="en-GB" sz="2400" dirty="0" err="1">
                <a:solidFill>
                  <a:schemeClr val="bg1"/>
                </a:solidFill>
                <a:ea typeface="Lato" panose="020F0502020204030203" pitchFamily="34" charset="0"/>
                <a:cs typeface="Lato" panose="020F0502020204030203" pitchFamily="34" charset="0"/>
              </a:rPr>
              <a:t>Cynorthwyo</a:t>
            </a:r>
            <a:r>
              <a:rPr lang="en-GB" sz="2400" dirty="0">
                <a:solidFill>
                  <a:schemeClr val="bg1"/>
                </a:solidFill>
                <a:ea typeface="Lato" panose="020F0502020204030203" pitchFamily="34" charset="0"/>
                <a:cs typeface="Lato" panose="020F0502020204030203" pitchFamily="34" charset="0"/>
              </a:rPr>
              <a:t> </a:t>
            </a:r>
            <a:r>
              <a:rPr lang="en-GB" sz="2400" dirty="0" err="1">
                <a:solidFill>
                  <a:schemeClr val="bg1"/>
                </a:solidFill>
                <a:ea typeface="Lato" panose="020F0502020204030203" pitchFamily="34" charset="0"/>
                <a:cs typeface="Lato" panose="020F0502020204030203" pitchFamily="34" charset="0"/>
              </a:rPr>
              <a:t>cydweithwyr</a:t>
            </a:r>
            <a:r>
              <a:rPr lang="en-GB" sz="2400" dirty="0">
                <a:solidFill>
                  <a:schemeClr val="bg1"/>
                </a:solidFill>
                <a:ea typeface="Lato" panose="020F0502020204030203" pitchFamily="34" charset="0"/>
                <a:cs typeface="Lato" panose="020F0502020204030203" pitchFamily="34" charset="0"/>
              </a:rPr>
              <a:t>
</a:t>
            </a:r>
            <a:endParaRPr lang="en-GB" sz="2400" dirty="0">
              <a:solidFill>
                <a:schemeClr val="bg1"/>
              </a:solidFill>
            </a:endParaRPr>
          </a:p>
        </p:txBody>
      </p:sp>
      <p:sp>
        <p:nvSpPr>
          <p:cNvPr id="11" name="Rectangle 10">
            <a:extLst>
              <a:ext uri="{FF2B5EF4-FFF2-40B4-BE49-F238E27FC236}">
                <a16:creationId xmlns:a16="http://schemas.microsoft.com/office/drawing/2014/main" id="{C93236C4-1386-4E67-BF41-E8CF6E2E154C}"/>
              </a:ext>
            </a:extLst>
          </p:cNvPr>
          <p:cNvSpPr/>
          <p:nvPr/>
        </p:nvSpPr>
        <p:spPr>
          <a:xfrm>
            <a:off x="6515365" y="4122175"/>
            <a:ext cx="3667708" cy="8008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400" dirty="0">
              <a:solidFill>
                <a:schemeClr val="bg1"/>
              </a:solidFill>
              <a:ea typeface="Lato" panose="020F0502020204030203" pitchFamily="34" charset="0"/>
              <a:cs typeface="Lato" panose="020F0502020204030203" pitchFamily="34" charset="0"/>
            </a:endParaRPr>
          </a:p>
          <a:p>
            <a:pPr algn="ctr"/>
            <a:r>
              <a:rPr lang="en-GB" sz="2400" dirty="0" err="1">
                <a:solidFill>
                  <a:schemeClr val="bg1"/>
                </a:solidFill>
                <a:ea typeface="Lato" panose="020F0502020204030203" pitchFamily="34" charset="0"/>
                <a:cs typeface="Lato" panose="020F0502020204030203" pitchFamily="34" charset="0"/>
              </a:rPr>
              <a:t>Rheoli</a:t>
            </a:r>
            <a:r>
              <a:rPr lang="en-GB" sz="2400" dirty="0">
                <a:solidFill>
                  <a:schemeClr val="bg1"/>
                </a:solidFill>
                <a:ea typeface="Lato" panose="020F0502020204030203" pitchFamily="34" charset="0"/>
                <a:cs typeface="Lato" panose="020F0502020204030203" pitchFamily="34" charset="0"/>
              </a:rPr>
              <a:t> </a:t>
            </a:r>
            <a:r>
              <a:rPr lang="en-GB" sz="2400" dirty="0" err="1">
                <a:solidFill>
                  <a:schemeClr val="bg1"/>
                </a:solidFill>
                <a:ea typeface="Lato" panose="020F0502020204030203" pitchFamily="34" charset="0"/>
                <a:cs typeface="Lato" panose="020F0502020204030203" pitchFamily="34" charset="0"/>
              </a:rPr>
              <a:t>amser</a:t>
            </a:r>
            <a:r>
              <a:rPr lang="en-GB" sz="2400" dirty="0">
                <a:solidFill>
                  <a:schemeClr val="bg1"/>
                </a:solidFill>
                <a:ea typeface="Lato" panose="020F0502020204030203" pitchFamily="34" charset="0"/>
                <a:cs typeface="Lato" panose="020F0502020204030203" pitchFamily="34" charset="0"/>
              </a:rPr>
              <a:t>
</a:t>
            </a:r>
            <a:endParaRPr lang="en-GB" sz="2400" dirty="0">
              <a:solidFill>
                <a:schemeClr val="bg1"/>
              </a:solidFill>
            </a:endParaRPr>
          </a:p>
        </p:txBody>
      </p:sp>
      <p:sp>
        <p:nvSpPr>
          <p:cNvPr id="12" name="Rectangle 11">
            <a:extLst>
              <a:ext uri="{FF2B5EF4-FFF2-40B4-BE49-F238E27FC236}">
                <a16:creationId xmlns:a16="http://schemas.microsoft.com/office/drawing/2014/main" id="{A38300E6-247E-4E95-A48B-EF6EC4E2064B}"/>
              </a:ext>
            </a:extLst>
          </p:cNvPr>
          <p:cNvSpPr/>
          <p:nvPr/>
        </p:nvSpPr>
        <p:spPr>
          <a:xfrm>
            <a:off x="2512287" y="4122175"/>
            <a:ext cx="3667708" cy="8008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400" dirty="0">
              <a:solidFill>
                <a:schemeClr val="bg1"/>
              </a:solidFill>
              <a:ea typeface="Lato" panose="020F0502020204030203" pitchFamily="34" charset="0"/>
              <a:cs typeface="Lato" panose="020F0502020204030203" pitchFamily="34" charset="0"/>
            </a:endParaRPr>
          </a:p>
          <a:p>
            <a:pPr algn="ctr"/>
            <a:r>
              <a:rPr lang="en-GB" sz="2400" dirty="0" err="1">
                <a:solidFill>
                  <a:schemeClr val="bg1"/>
                </a:solidFill>
                <a:ea typeface="Lato" panose="020F0502020204030203" pitchFamily="34" charset="0"/>
                <a:cs typeface="Lato" panose="020F0502020204030203" pitchFamily="34" charset="0"/>
              </a:rPr>
              <a:t>Hysbysu</a:t>
            </a:r>
            <a:r>
              <a:rPr lang="en-GB" sz="2400" dirty="0">
                <a:solidFill>
                  <a:schemeClr val="bg1"/>
                </a:solidFill>
                <a:ea typeface="Lato" panose="020F0502020204030203" pitchFamily="34" charset="0"/>
                <a:cs typeface="Lato" panose="020F0502020204030203" pitchFamily="34" charset="0"/>
              </a:rPr>
              <a:t> ac </a:t>
            </a:r>
            <a:r>
              <a:rPr lang="en-GB" sz="2400" dirty="0" err="1">
                <a:solidFill>
                  <a:schemeClr val="bg1"/>
                </a:solidFill>
                <a:ea typeface="Lato" panose="020F0502020204030203" pitchFamily="34" charset="0"/>
                <a:cs typeface="Lato" panose="020F0502020204030203" pitchFamily="34" charset="0"/>
              </a:rPr>
              <a:t>esbonio</a:t>
            </a:r>
            <a:r>
              <a:rPr lang="en-GB" sz="2400" dirty="0">
                <a:solidFill>
                  <a:schemeClr val="bg1"/>
                </a:solidFill>
                <a:ea typeface="Lato" panose="020F0502020204030203" pitchFamily="34" charset="0"/>
                <a:cs typeface="Lato" panose="020F0502020204030203" pitchFamily="34" charset="0"/>
              </a:rPr>
              <a:t>
</a:t>
            </a:r>
          </a:p>
        </p:txBody>
      </p:sp>
      <p:sp>
        <p:nvSpPr>
          <p:cNvPr id="14" name="Rectangle 13">
            <a:extLst>
              <a:ext uri="{FF2B5EF4-FFF2-40B4-BE49-F238E27FC236}">
                <a16:creationId xmlns:a16="http://schemas.microsoft.com/office/drawing/2014/main" id="{FEE7F88C-A1A7-4BDD-A731-A8E754B20CDE}"/>
              </a:ext>
            </a:extLst>
          </p:cNvPr>
          <p:cNvSpPr/>
          <p:nvPr/>
        </p:nvSpPr>
        <p:spPr>
          <a:xfrm>
            <a:off x="6507201" y="3028582"/>
            <a:ext cx="3667708" cy="8008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400" dirty="0">
              <a:solidFill>
                <a:schemeClr val="bg1"/>
              </a:solidFill>
              <a:ea typeface="Lato" panose="020F0502020204030203" pitchFamily="34" charset="0"/>
              <a:cs typeface="Lato" panose="020F0502020204030203" pitchFamily="34" charset="0"/>
            </a:endParaRPr>
          </a:p>
          <a:p>
            <a:pPr algn="ctr"/>
            <a:r>
              <a:rPr lang="en-GB" sz="2400" dirty="0" err="1">
                <a:solidFill>
                  <a:schemeClr val="bg1"/>
                </a:solidFill>
                <a:ea typeface="Lato" panose="020F0502020204030203" pitchFamily="34" charset="0"/>
                <a:cs typeface="Lato" panose="020F0502020204030203" pitchFamily="34" charset="0"/>
              </a:rPr>
              <a:t>Myfyrio</a:t>
            </a:r>
            <a:r>
              <a:rPr lang="en-GB" sz="2400" dirty="0">
                <a:solidFill>
                  <a:schemeClr val="bg1"/>
                </a:solidFill>
                <a:ea typeface="Lato" panose="020F0502020204030203" pitchFamily="34" charset="0"/>
                <a:cs typeface="Lato" panose="020F0502020204030203" pitchFamily="34" charset="0"/>
              </a:rPr>
              <a:t> 
</a:t>
            </a:r>
          </a:p>
        </p:txBody>
      </p:sp>
      <p:sp>
        <p:nvSpPr>
          <p:cNvPr id="15" name="Rectangle 14">
            <a:extLst>
              <a:ext uri="{FF2B5EF4-FFF2-40B4-BE49-F238E27FC236}">
                <a16:creationId xmlns:a16="http://schemas.microsoft.com/office/drawing/2014/main" id="{F5DFC1E7-8B5A-4849-A556-FAE4AEBF9C8A}"/>
              </a:ext>
            </a:extLst>
          </p:cNvPr>
          <p:cNvSpPr/>
          <p:nvPr/>
        </p:nvSpPr>
        <p:spPr>
          <a:xfrm>
            <a:off x="6515365" y="2046163"/>
            <a:ext cx="3667708" cy="8008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400" dirty="0">
              <a:solidFill>
                <a:schemeClr val="bg1"/>
              </a:solidFill>
              <a:ea typeface="Lato" panose="020F0502020204030203" pitchFamily="34" charset="0"/>
              <a:cs typeface="Lato" panose="020F0502020204030203" pitchFamily="34" charset="0"/>
            </a:endParaRPr>
          </a:p>
          <a:p>
            <a:pPr algn="ctr"/>
            <a:r>
              <a:rPr lang="en-GB" sz="2400" dirty="0" err="1">
                <a:solidFill>
                  <a:schemeClr val="bg1"/>
                </a:solidFill>
                <a:ea typeface="Lato" panose="020F0502020204030203" pitchFamily="34" charset="0"/>
                <a:cs typeface="Lato" panose="020F0502020204030203" pitchFamily="34" charset="0"/>
              </a:rPr>
              <a:t>Diagnosio</a:t>
            </a:r>
            <a:r>
              <a:rPr lang="en-GB" sz="2400" dirty="0">
                <a:solidFill>
                  <a:schemeClr val="bg1"/>
                </a:solidFill>
                <a:ea typeface="Lato" panose="020F0502020204030203" pitchFamily="34" charset="0"/>
                <a:cs typeface="Lato" panose="020F0502020204030203" pitchFamily="34" charset="0"/>
              </a:rPr>
              <a:t> 
</a:t>
            </a:r>
          </a:p>
        </p:txBody>
      </p:sp>
      <p:pic>
        <p:nvPicPr>
          <p:cNvPr id="13" name="Picture 12">
            <a:extLst>
              <a:ext uri="{FF2B5EF4-FFF2-40B4-BE49-F238E27FC236}">
                <a16:creationId xmlns:a16="http://schemas.microsoft.com/office/drawing/2014/main" id="{0EFDC9F4-ABB9-4ED7-8B13-8AF4D319E9FD}"/>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9509112" y="4454862"/>
            <a:ext cx="1347921" cy="1351153"/>
          </a:xfrm>
          <a:prstGeom prst="rect">
            <a:avLst/>
          </a:prstGeom>
        </p:spPr>
      </p:pic>
      <p:pic>
        <p:nvPicPr>
          <p:cNvPr id="16" name="Picture 15">
            <a:extLst>
              <a:ext uri="{FF2B5EF4-FFF2-40B4-BE49-F238E27FC236}">
                <a16:creationId xmlns:a16="http://schemas.microsoft.com/office/drawing/2014/main" id="{89E2F751-A12B-4489-A6C5-4D0F37E05706}"/>
              </a:ext>
            </a:extLst>
          </p:cNvPr>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rot="20659289">
            <a:off x="5862990" y="1077829"/>
            <a:ext cx="1351153" cy="1351153"/>
          </a:xfrm>
          <a:prstGeom prst="rect">
            <a:avLst/>
          </a:prstGeom>
        </p:spPr>
      </p:pic>
      <p:pic>
        <p:nvPicPr>
          <p:cNvPr id="17" name="Picture 16">
            <a:extLst>
              <a:ext uri="{FF2B5EF4-FFF2-40B4-BE49-F238E27FC236}">
                <a16:creationId xmlns:a16="http://schemas.microsoft.com/office/drawing/2014/main" id="{20985983-D92E-4AD1-B7CE-8A52FC506AA8}"/>
              </a:ext>
            </a:extLst>
          </p:cNvPr>
          <p:cNvPicPr>
            <a:picLocks noChangeAspect="1"/>
          </p:cNvPicPr>
          <p:nvPr/>
        </p:nvPicPr>
        <p:blipFill>
          <a:blip r:embed="rId5" cstate="screen">
            <a:biLevel thresh="50000"/>
            <a:extLst>
              <a:ext uri="{28A0092B-C50C-407E-A947-70E740481C1C}">
                <a14:useLocalDpi xmlns:a14="http://schemas.microsoft.com/office/drawing/2010/main"/>
              </a:ext>
            </a:extLst>
          </a:blip>
          <a:stretch>
            <a:fillRect/>
          </a:stretch>
        </p:blipFill>
        <p:spPr>
          <a:xfrm>
            <a:off x="1684266" y="4522593"/>
            <a:ext cx="1351153" cy="1351153"/>
          </a:xfrm>
          <a:prstGeom prst="rect">
            <a:avLst/>
          </a:prstGeom>
        </p:spPr>
      </p:pic>
      <p:grpSp>
        <p:nvGrpSpPr>
          <p:cNvPr id="18" name="Group 17">
            <a:extLst>
              <a:ext uri="{FF2B5EF4-FFF2-40B4-BE49-F238E27FC236}">
                <a16:creationId xmlns:a16="http://schemas.microsoft.com/office/drawing/2014/main" id="{C3BA10B2-47A5-4BAE-861A-C67EA40F8F29}"/>
              </a:ext>
            </a:extLst>
          </p:cNvPr>
          <p:cNvGrpSpPr/>
          <p:nvPr/>
        </p:nvGrpSpPr>
        <p:grpSpPr>
          <a:xfrm>
            <a:off x="139430" y="5645786"/>
            <a:ext cx="2214792" cy="900112"/>
            <a:chOff x="426720" y="5781207"/>
            <a:chExt cx="1808945" cy="757705"/>
          </a:xfrm>
        </p:grpSpPr>
        <p:sp>
          <p:nvSpPr>
            <p:cNvPr id="19" name="Rectangle 18">
              <a:extLst>
                <a:ext uri="{FF2B5EF4-FFF2-40B4-BE49-F238E27FC236}">
                  <a16:creationId xmlns:a16="http://schemas.microsoft.com/office/drawing/2014/main" id="{0B97992F-C3FC-40CD-B027-E0FAE0DC7602}"/>
                </a:ext>
              </a:extLst>
            </p:cNvPr>
            <p:cNvSpPr/>
            <p:nvPr/>
          </p:nvSpPr>
          <p:spPr>
            <a:xfrm>
              <a:off x="426720" y="5936506"/>
              <a:ext cx="1650076" cy="556260"/>
            </a:xfrm>
            <a:prstGeom prst="rect">
              <a:avLst/>
            </a:prstGeom>
            <a:solidFill>
              <a:srgbClr val="002B5C"/>
            </a:solidFill>
            <a:ln>
              <a:solidFill>
                <a:srgbClr val="0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screenshot of a cell phone&#10;&#10;Description generated with high confidence">
              <a:extLst>
                <a:ext uri="{FF2B5EF4-FFF2-40B4-BE49-F238E27FC236}">
                  <a16:creationId xmlns:a16="http://schemas.microsoft.com/office/drawing/2014/main" id="{12DE9E57-E481-4E06-BDD2-08262B7AC8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900" y="5781207"/>
              <a:ext cx="1708765" cy="757705"/>
            </a:xfrm>
            <a:prstGeom prst="rect">
              <a:avLst/>
            </a:prstGeom>
          </p:spPr>
        </p:pic>
      </p:grpSp>
    </p:spTree>
    <p:extLst>
      <p:ext uri="{BB962C8B-B14F-4D97-AF65-F5344CB8AC3E}">
        <p14:creationId xmlns:p14="http://schemas.microsoft.com/office/powerpoint/2010/main" val="311409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4280-A591-4DF2-B973-87B605D18FD4}"/>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2980AF0C-A693-4ED3-A338-07100575DC9D}"/>
              </a:ext>
            </a:extLst>
          </p:cNvPr>
          <p:cNvSpPr>
            <a:spLocks noGrp="1"/>
          </p:cNvSpPr>
          <p:nvPr>
            <p:ph type="sldNum" sz="quarter" idx="4"/>
          </p:nvPr>
        </p:nvSpPr>
        <p:spPr/>
        <p:txBody>
          <a:bodyPr/>
          <a:lstStyle/>
          <a:p>
            <a:pPr algn="r"/>
            <a:fld id="{67644CF5-41A3-42B4-9AFA-458301DD07BC}" type="slidenum">
              <a:rPr lang="en-GB" smtClean="0"/>
              <a:pPr algn="r"/>
              <a:t>12</a:t>
            </a:fld>
            <a:endParaRPr lang="en-GB" dirty="0"/>
          </a:p>
        </p:txBody>
      </p:sp>
      <p:pic>
        <p:nvPicPr>
          <p:cNvPr id="5" name="Picture 4" descr="A screenshot of a cell phone&#10;&#10;Description generated with very high confidence">
            <a:extLst>
              <a:ext uri="{FF2B5EF4-FFF2-40B4-BE49-F238E27FC236}">
                <a16:creationId xmlns:a16="http://schemas.microsoft.com/office/drawing/2014/main" id="{B3A611B7-A4F0-4442-BF4A-C9EC7C6EA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8171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650A-01DA-403C-B27F-642D4C1EBE7A}"/>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F4BEFE9E-0F0C-4DC0-AF1E-0DDCF3443D2B}"/>
              </a:ext>
            </a:extLst>
          </p:cNvPr>
          <p:cNvSpPr>
            <a:spLocks noGrp="1"/>
          </p:cNvSpPr>
          <p:nvPr>
            <p:ph type="sldNum" sz="quarter" idx="4"/>
          </p:nvPr>
        </p:nvSpPr>
        <p:spPr/>
        <p:txBody>
          <a:bodyPr/>
          <a:lstStyle/>
          <a:p>
            <a:pPr algn="r"/>
            <a:fld id="{67644CF5-41A3-42B4-9AFA-458301DD07BC}" type="slidenum">
              <a:rPr lang="en-GB" smtClean="0"/>
              <a:pPr algn="r"/>
              <a:t>13</a:t>
            </a:fld>
            <a:endParaRPr lang="en-GB" dirty="0"/>
          </a:p>
        </p:txBody>
      </p:sp>
      <p:pic>
        <p:nvPicPr>
          <p:cNvPr id="7" name="Picture 6" descr="A screenshot of a cell phone&#10;&#10;Description generated with very high confidence">
            <a:extLst>
              <a:ext uri="{FF2B5EF4-FFF2-40B4-BE49-F238E27FC236}">
                <a16:creationId xmlns:a16="http://schemas.microsoft.com/office/drawing/2014/main" id="{A7761842-EAC4-4498-95FD-636E6083B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0981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6581-9D8C-449F-8F23-8A0E4BBDE09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F7485D9-DC8E-47AB-BCC0-F02FE3DA230F}"/>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B395CCE2-9318-4385-8589-79CEF16D3C62}"/>
              </a:ext>
            </a:extLst>
          </p:cNvPr>
          <p:cNvSpPr>
            <a:spLocks noGrp="1"/>
          </p:cNvSpPr>
          <p:nvPr>
            <p:ph type="sldNum" sz="quarter" idx="4"/>
          </p:nvPr>
        </p:nvSpPr>
        <p:spPr/>
        <p:txBody>
          <a:bodyPr/>
          <a:lstStyle/>
          <a:p>
            <a:pPr algn="r"/>
            <a:fld id="{67644CF5-41A3-42B4-9AFA-458301DD07BC}" type="slidenum">
              <a:rPr lang="en-GB" smtClean="0"/>
              <a:pPr algn="r"/>
              <a:t>14</a:t>
            </a:fld>
            <a:endParaRPr lang="en-GB" dirty="0"/>
          </a:p>
        </p:txBody>
      </p:sp>
      <p:pic>
        <p:nvPicPr>
          <p:cNvPr id="6" name="Picture 5" descr="A screenshot of a cell phone&#10;&#10;Description generated with very high confidence">
            <a:extLst>
              <a:ext uri="{FF2B5EF4-FFF2-40B4-BE49-F238E27FC236}">
                <a16:creationId xmlns:a16="http://schemas.microsoft.com/office/drawing/2014/main" id="{31F23003-117B-4117-ADA4-BC88CB4E5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7943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A17C-E346-4B22-A6C2-369E6A4D918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FF64CA92-3E7E-4B38-8C91-65E6806C353C}"/>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5673A93F-5222-4BFE-9CA5-DD4F892C09C7}"/>
              </a:ext>
            </a:extLst>
          </p:cNvPr>
          <p:cNvSpPr>
            <a:spLocks noGrp="1"/>
          </p:cNvSpPr>
          <p:nvPr>
            <p:ph type="sldNum" sz="quarter" idx="4"/>
          </p:nvPr>
        </p:nvSpPr>
        <p:spPr/>
        <p:txBody>
          <a:bodyPr/>
          <a:lstStyle/>
          <a:p>
            <a:pPr algn="r"/>
            <a:fld id="{67644CF5-41A3-42B4-9AFA-458301DD07BC}" type="slidenum">
              <a:rPr lang="en-GB" smtClean="0"/>
              <a:pPr algn="r"/>
              <a:t>15</a:t>
            </a:fld>
            <a:endParaRPr lang="en-GB" dirty="0"/>
          </a:p>
        </p:txBody>
      </p:sp>
      <p:pic>
        <p:nvPicPr>
          <p:cNvPr id="6" name="Picture 5" descr="A close up of a sign&#10;&#10;Description generated with high confidence">
            <a:extLst>
              <a:ext uri="{FF2B5EF4-FFF2-40B4-BE49-F238E27FC236}">
                <a16:creationId xmlns:a16="http://schemas.microsoft.com/office/drawing/2014/main" id="{74F3C420-E355-4471-9425-8654E837C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9136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7964-C897-4AAC-8A38-5275AC5CB98C}"/>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E4F12887-D844-48B3-8111-5D54F47427C2}"/>
              </a:ext>
            </a:extLst>
          </p:cNvPr>
          <p:cNvSpPr>
            <a:spLocks noGrp="1"/>
          </p:cNvSpPr>
          <p:nvPr>
            <p:ph type="sldNum" sz="quarter" idx="4"/>
          </p:nvPr>
        </p:nvSpPr>
        <p:spPr/>
        <p:txBody>
          <a:bodyPr/>
          <a:lstStyle/>
          <a:p>
            <a:pPr algn="r"/>
            <a:fld id="{67644CF5-41A3-42B4-9AFA-458301DD07BC}" type="slidenum">
              <a:rPr lang="en-GB" smtClean="0"/>
              <a:pPr algn="r"/>
              <a:t>16</a:t>
            </a:fld>
            <a:endParaRPr lang="en-GB" dirty="0"/>
          </a:p>
        </p:txBody>
      </p:sp>
      <p:pic>
        <p:nvPicPr>
          <p:cNvPr id="7" name="Picture 6" descr="A close up of a blackboard&#10;&#10;Description generated with very high confidence">
            <a:extLst>
              <a:ext uri="{FF2B5EF4-FFF2-40B4-BE49-F238E27FC236}">
                <a16:creationId xmlns:a16="http://schemas.microsoft.com/office/drawing/2014/main" id="{F449257A-738A-4024-B914-7D69DA40B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4010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77F76-1886-4F42-A5A4-32E6F464EEE3}"/>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F573CE3D-2014-48B4-BE22-A3EFBCD7704B}"/>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9EA9AB34-86D8-42EE-BD9D-6EDD09B7359F}"/>
              </a:ext>
            </a:extLst>
          </p:cNvPr>
          <p:cNvSpPr>
            <a:spLocks noGrp="1"/>
          </p:cNvSpPr>
          <p:nvPr>
            <p:ph type="sldNum" sz="quarter" idx="4"/>
          </p:nvPr>
        </p:nvSpPr>
        <p:spPr/>
        <p:txBody>
          <a:bodyPr/>
          <a:lstStyle/>
          <a:p>
            <a:pPr algn="r"/>
            <a:fld id="{67644CF5-41A3-42B4-9AFA-458301DD07BC}" type="slidenum">
              <a:rPr lang="en-GB" smtClean="0"/>
              <a:pPr algn="r"/>
              <a:t>17</a:t>
            </a:fld>
            <a:endParaRPr lang="en-GB" dirty="0"/>
          </a:p>
        </p:txBody>
      </p:sp>
      <p:pic>
        <p:nvPicPr>
          <p:cNvPr id="6" name="Picture 5" descr="A screenshot of a cell phone&#10;&#10;Description generated with high confidence">
            <a:extLst>
              <a:ext uri="{FF2B5EF4-FFF2-40B4-BE49-F238E27FC236}">
                <a16:creationId xmlns:a16="http://schemas.microsoft.com/office/drawing/2014/main" id="{A0011268-2794-4471-98DE-3CB7DA7A8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56EE41F1-D5FA-4F19-94F2-D6AD9F8B09B6}"/>
              </a:ext>
            </a:extLst>
          </p:cNvPr>
          <p:cNvPicPr>
            <a:picLocks noChangeAspect="1"/>
          </p:cNvPicPr>
          <p:nvPr/>
        </p:nvPicPr>
        <p:blipFill>
          <a:blip r:embed="rId4">
            <a:biLevel thresh="50000"/>
            <a:extLst>
              <a:ext uri="{28A0092B-C50C-407E-A947-70E740481C1C}">
                <a14:useLocalDpi xmlns:a14="http://schemas.microsoft.com/office/drawing/2010/main"/>
              </a:ext>
            </a:extLst>
          </a:blip>
          <a:stretch>
            <a:fillRect/>
          </a:stretch>
        </p:blipFill>
        <p:spPr>
          <a:xfrm rot="20705927">
            <a:off x="7587310" y="4156438"/>
            <a:ext cx="2711151" cy="2717652"/>
          </a:xfrm>
          <a:prstGeom prst="rect">
            <a:avLst/>
          </a:prstGeom>
        </p:spPr>
      </p:pic>
      <p:sp>
        <p:nvSpPr>
          <p:cNvPr id="8" name="TextBox 7">
            <a:extLst>
              <a:ext uri="{FF2B5EF4-FFF2-40B4-BE49-F238E27FC236}">
                <a16:creationId xmlns:a16="http://schemas.microsoft.com/office/drawing/2014/main" id="{B51EB626-B7CD-4AC5-B436-228E1B913786}"/>
              </a:ext>
            </a:extLst>
          </p:cNvPr>
          <p:cNvSpPr txBox="1"/>
          <p:nvPr/>
        </p:nvSpPr>
        <p:spPr>
          <a:xfrm>
            <a:off x="4260680" y="3330323"/>
            <a:ext cx="3393831" cy="954107"/>
          </a:xfrm>
          <a:prstGeom prst="rect">
            <a:avLst/>
          </a:prstGeom>
          <a:noFill/>
        </p:spPr>
        <p:txBody>
          <a:bodyPr wrap="square" rtlCol="0">
            <a:spAutoFit/>
          </a:bodyPr>
          <a:lstStyle/>
          <a:p>
            <a:pPr algn="ctr"/>
            <a:r>
              <a:rPr lang="en-GB" sz="2800" dirty="0" err="1">
                <a:solidFill>
                  <a:schemeClr val="bg1"/>
                </a:solidFill>
                <a:ea typeface="Lato" panose="020F0502020204030203" pitchFamily="34" charset="0"/>
                <a:cs typeface="Lato" panose="020F0502020204030203" pitchFamily="34" charset="0"/>
              </a:rPr>
              <a:t>Mewnosod</a:t>
            </a:r>
            <a:r>
              <a:rPr lang="en-GB" sz="2800" dirty="0">
                <a:solidFill>
                  <a:schemeClr val="bg1"/>
                </a:solidFill>
                <a:ea typeface="Lato" panose="020F0502020204030203" pitchFamily="34" charset="0"/>
                <a:cs typeface="Lato" panose="020F0502020204030203" pitchFamily="34" charset="0"/>
              </a:rPr>
              <a:t> </a:t>
            </a:r>
            <a:r>
              <a:rPr lang="en-GB" sz="2800" dirty="0" err="1">
                <a:solidFill>
                  <a:schemeClr val="bg1"/>
                </a:solidFill>
                <a:ea typeface="Lato" panose="020F0502020204030203" pitchFamily="34" charset="0"/>
                <a:cs typeface="Lato" panose="020F0502020204030203" pitchFamily="34" charset="0"/>
              </a:rPr>
              <a:t>delwedd</a:t>
            </a:r>
            <a:r>
              <a:rPr lang="en-GB" sz="2800" dirty="0">
                <a:solidFill>
                  <a:schemeClr val="bg1"/>
                </a:solidFill>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243998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0DF3-7944-4727-951E-CEE5817B89D8}"/>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63F40950-D408-4ABD-AE9B-C18B16F2FB77}"/>
              </a:ext>
            </a:extLst>
          </p:cNvPr>
          <p:cNvSpPr>
            <a:spLocks noGrp="1"/>
          </p:cNvSpPr>
          <p:nvPr>
            <p:ph type="sldNum" sz="quarter" idx="4"/>
          </p:nvPr>
        </p:nvSpPr>
        <p:spPr/>
        <p:txBody>
          <a:bodyPr/>
          <a:lstStyle/>
          <a:p>
            <a:pPr algn="r"/>
            <a:fld id="{67644CF5-41A3-42B4-9AFA-458301DD07BC}" type="slidenum">
              <a:rPr lang="en-GB" smtClean="0"/>
              <a:pPr algn="r"/>
              <a:t>18</a:t>
            </a:fld>
            <a:endParaRPr lang="en-GB" dirty="0"/>
          </a:p>
        </p:txBody>
      </p:sp>
      <p:pic>
        <p:nvPicPr>
          <p:cNvPr id="5" name="Picture 4" descr="A close up of a blackboard&#10;&#10;Description generated with very high confidence">
            <a:extLst>
              <a:ext uri="{FF2B5EF4-FFF2-40B4-BE49-F238E27FC236}">
                <a16:creationId xmlns:a16="http://schemas.microsoft.com/office/drawing/2014/main" id="{F14DD00E-E604-461A-9579-3D056EC5B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3451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8D39-D6DA-47AB-9129-C6EE2C8834F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2AF2282-650F-4CDD-99A1-122EECDB19CD}"/>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C541395B-7C15-448F-9CA6-976BA23C7485}"/>
              </a:ext>
            </a:extLst>
          </p:cNvPr>
          <p:cNvSpPr>
            <a:spLocks noGrp="1"/>
          </p:cNvSpPr>
          <p:nvPr>
            <p:ph type="sldNum" sz="quarter" idx="4"/>
          </p:nvPr>
        </p:nvSpPr>
        <p:spPr/>
        <p:txBody>
          <a:bodyPr/>
          <a:lstStyle/>
          <a:p>
            <a:pPr algn="r"/>
            <a:fld id="{67644CF5-41A3-42B4-9AFA-458301DD07BC}" type="slidenum">
              <a:rPr lang="en-GB" smtClean="0"/>
              <a:pPr algn="r"/>
              <a:t>19</a:t>
            </a:fld>
            <a:endParaRPr lang="en-GB" dirty="0"/>
          </a:p>
        </p:txBody>
      </p:sp>
      <p:pic>
        <p:nvPicPr>
          <p:cNvPr id="6" name="Picture 5" descr="A close up of a logo&#10;&#10;Description generated with very high confidence">
            <a:extLst>
              <a:ext uri="{FF2B5EF4-FFF2-40B4-BE49-F238E27FC236}">
                <a16:creationId xmlns:a16="http://schemas.microsoft.com/office/drawing/2014/main" id="{9DE68FF2-B76A-4171-AC7D-144F4AFAE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041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4264-F3C0-4C20-B6E9-F5351B2AA96A}"/>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6D74EFB7-35F1-4EBB-AEAD-469B1268EE25}"/>
              </a:ext>
            </a:extLst>
          </p:cNvPr>
          <p:cNvSpPr>
            <a:spLocks noGrp="1"/>
          </p:cNvSpPr>
          <p:nvPr>
            <p:ph type="sldNum" sz="quarter" idx="4"/>
          </p:nvPr>
        </p:nvSpPr>
        <p:spPr/>
        <p:txBody>
          <a:bodyPr/>
          <a:lstStyle/>
          <a:p>
            <a:pPr algn="r"/>
            <a:fld id="{67644CF5-41A3-42B4-9AFA-458301DD07BC}" type="slidenum">
              <a:rPr lang="en-GB" smtClean="0"/>
              <a:pPr algn="r"/>
              <a:t>2</a:t>
            </a:fld>
            <a:endParaRPr lang="en-GB" dirty="0"/>
          </a:p>
        </p:txBody>
      </p:sp>
      <p:pic>
        <p:nvPicPr>
          <p:cNvPr id="5" name="Picture 4" descr="A close up of a logo&#10;&#10;Description generated with high confidence">
            <a:extLst>
              <a:ext uri="{FF2B5EF4-FFF2-40B4-BE49-F238E27FC236}">
                <a16:creationId xmlns:a16="http://schemas.microsoft.com/office/drawing/2014/main" id="{8012F6DA-EC61-4CFA-95FB-E5D3B90A9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9859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28DA-A1FF-4FC2-A672-9EDE0A049DA6}"/>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DBC429E-5391-4F5E-BC13-80141A9CF470}"/>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DDC9728B-21E0-4ED3-8B77-6DDE771EC8A2}"/>
              </a:ext>
            </a:extLst>
          </p:cNvPr>
          <p:cNvSpPr>
            <a:spLocks noGrp="1"/>
          </p:cNvSpPr>
          <p:nvPr>
            <p:ph type="sldNum" sz="quarter" idx="4"/>
          </p:nvPr>
        </p:nvSpPr>
        <p:spPr/>
        <p:txBody>
          <a:bodyPr/>
          <a:lstStyle/>
          <a:p>
            <a:pPr algn="r"/>
            <a:fld id="{67644CF5-41A3-42B4-9AFA-458301DD07BC}" type="slidenum">
              <a:rPr lang="en-GB" smtClean="0"/>
              <a:pPr algn="r"/>
              <a:t>20</a:t>
            </a:fld>
            <a:endParaRPr lang="en-GB" dirty="0"/>
          </a:p>
        </p:txBody>
      </p:sp>
      <p:pic>
        <p:nvPicPr>
          <p:cNvPr id="6" name="Picture 5" descr="A screenshot of a cell phone&#10;&#10;Description generated with very high confidence">
            <a:extLst>
              <a:ext uri="{FF2B5EF4-FFF2-40B4-BE49-F238E27FC236}">
                <a16:creationId xmlns:a16="http://schemas.microsoft.com/office/drawing/2014/main" id="{FBF5F044-F1F9-4603-A0E6-E1B958A16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573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9C7D-2F57-4769-987D-300FD778FB52}"/>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46ACC5FE-D042-4BEC-9CBD-C3C1B98864A0}"/>
              </a:ext>
            </a:extLst>
          </p:cNvPr>
          <p:cNvSpPr>
            <a:spLocks noGrp="1"/>
          </p:cNvSpPr>
          <p:nvPr>
            <p:ph type="sldNum" sz="quarter" idx="4"/>
          </p:nvPr>
        </p:nvSpPr>
        <p:spPr/>
        <p:txBody>
          <a:bodyPr/>
          <a:lstStyle/>
          <a:p>
            <a:pPr algn="r"/>
            <a:fld id="{67644CF5-41A3-42B4-9AFA-458301DD07BC}" type="slidenum">
              <a:rPr lang="en-GB" smtClean="0"/>
              <a:pPr algn="r"/>
              <a:t>3</a:t>
            </a:fld>
            <a:endParaRPr lang="en-GB" dirty="0"/>
          </a:p>
        </p:txBody>
      </p:sp>
      <p:pic>
        <p:nvPicPr>
          <p:cNvPr id="5" name="Picture 4" descr="A close up of text on a black background&#10;&#10;Description generated with high confidence">
            <a:extLst>
              <a:ext uri="{FF2B5EF4-FFF2-40B4-BE49-F238E27FC236}">
                <a16:creationId xmlns:a16="http://schemas.microsoft.com/office/drawing/2014/main" id="{DE95CF7E-6EC3-42AD-AB3F-5BE97FBC5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87661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9604-7960-4036-9059-6659903E6B79}"/>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9AAF4389-4EEB-4099-9B3A-0F6D57BC0C7C}"/>
              </a:ext>
            </a:extLst>
          </p:cNvPr>
          <p:cNvSpPr>
            <a:spLocks noGrp="1"/>
          </p:cNvSpPr>
          <p:nvPr>
            <p:ph type="sldNum" sz="quarter" idx="4"/>
          </p:nvPr>
        </p:nvSpPr>
        <p:spPr/>
        <p:txBody>
          <a:bodyPr/>
          <a:lstStyle/>
          <a:p>
            <a:pPr algn="r"/>
            <a:fld id="{67644CF5-41A3-42B4-9AFA-458301DD07BC}" type="slidenum">
              <a:rPr lang="en-GB" smtClean="0"/>
              <a:pPr algn="r"/>
              <a:t>4</a:t>
            </a:fld>
            <a:endParaRPr lang="en-GB" dirty="0"/>
          </a:p>
        </p:txBody>
      </p:sp>
      <p:pic>
        <p:nvPicPr>
          <p:cNvPr id="7" name="Picture 6" descr="A close up of a sign&#10;&#10;Description generated with high confidence">
            <a:extLst>
              <a:ext uri="{FF2B5EF4-FFF2-40B4-BE49-F238E27FC236}">
                <a16:creationId xmlns:a16="http://schemas.microsoft.com/office/drawing/2014/main" id="{87897922-7F46-4546-9598-59DDF5D96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752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C733-5508-4E8F-B249-582D64E2182E}"/>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9F2BFAF0-A576-4F24-AD32-0A28C5B6099A}"/>
              </a:ext>
            </a:extLst>
          </p:cNvPr>
          <p:cNvSpPr>
            <a:spLocks noGrp="1"/>
          </p:cNvSpPr>
          <p:nvPr>
            <p:ph type="sldNum" sz="quarter" idx="4"/>
          </p:nvPr>
        </p:nvSpPr>
        <p:spPr/>
        <p:txBody>
          <a:bodyPr/>
          <a:lstStyle/>
          <a:p>
            <a:pPr algn="r"/>
            <a:fld id="{67644CF5-41A3-42B4-9AFA-458301DD07BC}" type="slidenum">
              <a:rPr lang="en-GB" smtClean="0"/>
              <a:pPr algn="r"/>
              <a:t>5</a:t>
            </a:fld>
            <a:endParaRPr lang="en-GB" dirty="0"/>
          </a:p>
        </p:txBody>
      </p:sp>
      <p:pic>
        <p:nvPicPr>
          <p:cNvPr id="5" name="Picture 4" descr="A person standing in a room&#10;&#10;Description generated with high confidence">
            <a:extLst>
              <a:ext uri="{FF2B5EF4-FFF2-40B4-BE49-F238E27FC236}">
                <a16:creationId xmlns:a16="http://schemas.microsoft.com/office/drawing/2014/main" id="{BBD8C256-FB91-4455-8C24-E40980453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2733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A678F-0684-4E4E-8313-E8ED49D998CE}"/>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7B03608F-0FB4-47B8-9660-0C4EB3D92C2B}"/>
              </a:ext>
            </a:extLst>
          </p:cNvPr>
          <p:cNvSpPr>
            <a:spLocks noGrp="1"/>
          </p:cNvSpPr>
          <p:nvPr>
            <p:ph type="sldNum" sz="quarter" idx="4"/>
          </p:nvPr>
        </p:nvSpPr>
        <p:spPr/>
        <p:txBody>
          <a:bodyPr/>
          <a:lstStyle/>
          <a:p>
            <a:pPr algn="r"/>
            <a:fld id="{67644CF5-41A3-42B4-9AFA-458301DD07BC}" type="slidenum">
              <a:rPr lang="en-GB" smtClean="0"/>
              <a:pPr algn="r"/>
              <a:t>6</a:t>
            </a:fld>
            <a:endParaRPr lang="en-GB" dirty="0"/>
          </a:p>
        </p:txBody>
      </p:sp>
      <p:pic>
        <p:nvPicPr>
          <p:cNvPr id="5" name="Picture 4" descr="A screenshot of a cell phone&#10;&#10;Description generated with very high confidence">
            <a:extLst>
              <a:ext uri="{FF2B5EF4-FFF2-40B4-BE49-F238E27FC236}">
                <a16:creationId xmlns:a16="http://schemas.microsoft.com/office/drawing/2014/main" id="{A0F63831-9187-44F7-86FA-FCD0AA069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927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D988-278B-4C6C-B095-D1DD4A603C09}"/>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793AA548-7E20-4F67-8E47-33282FC09DF0}"/>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27EE07AD-369B-47DE-AF4B-60306B7C58AF}"/>
              </a:ext>
            </a:extLst>
          </p:cNvPr>
          <p:cNvSpPr>
            <a:spLocks noGrp="1"/>
          </p:cNvSpPr>
          <p:nvPr>
            <p:ph type="sldNum" sz="quarter" idx="4"/>
          </p:nvPr>
        </p:nvSpPr>
        <p:spPr/>
        <p:txBody>
          <a:bodyPr/>
          <a:lstStyle/>
          <a:p>
            <a:pPr algn="r"/>
            <a:fld id="{67644CF5-41A3-42B4-9AFA-458301DD07BC}" type="slidenum">
              <a:rPr lang="en-GB" smtClean="0"/>
              <a:pPr algn="r"/>
              <a:t>7</a:t>
            </a:fld>
            <a:endParaRPr lang="en-GB" dirty="0"/>
          </a:p>
        </p:txBody>
      </p:sp>
      <p:pic>
        <p:nvPicPr>
          <p:cNvPr id="6" name="Picture 5" descr="A screenshot of a cell phone&#10;&#10;Description generated with high confidence">
            <a:extLst>
              <a:ext uri="{FF2B5EF4-FFF2-40B4-BE49-F238E27FC236}">
                <a16:creationId xmlns:a16="http://schemas.microsoft.com/office/drawing/2014/main" id="{E8644C0E-E41C-4084-AB83-6D21CFDB9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250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7DFEBB-C1C1-484C-AA9A-FD1225F97C75}"/>
              </a:ext>
            </a:extLst>
          </p:cNvPr>
          <p:cNvSpPr>
            <a:spLocks noGrp="1"/>
          </p:cNvSpPr>
          <p:nvPr>
            <p:ph type="sldNum" sz="quarter" idx="4"/>
          </p:nvPr>
        </p:nvSpPr>
        <p:spPr/>
        <p:txBody>
          <a:bodyPr/>
          <a:lstStyle/>
          <a:p>
            <a:pPr algn="r"/>
            <a:fld id="{67644CF5-41A3-42B4-9AFA-458301DD07BC}" type="slidenum">
              <a:rPr lang="en-GB" smtClean="0"/>
              <a:pPr algn="r"/>
              <a:t>8</a:t>
            </a:fld>
            <a:endParaRPr lang="en-GB" dirty="0"/>
          </a:p>
        </p:txBody>
      </p:sp>
      <p:sp>
        <p:nvSpPr>
          <p:cNvPr id="3" name="Title 2">
            <a:extLst>
              <a:ext uri="{FF2B5EF4-FFF2-40B4-BE49-F238E27FC236}">
                <a16:creationId xmlns:a16="http://schemas.microsoft.com/office/drawing/2014/main" id="{94577B29-FA5F-4190-A944-CC494D771D8E}"/>
              </a:ext>
            </a:extLst>
          </p:cNvPr>
          <p:cNvSpPr>
            <a:spLocks noGrp="1"/>
          </p:cNvSpPr>
          <p:nvPr>
            <p:ph type="title"/>
          </p:nvPr>
        </p:nvSpPr>
        <p:spPr/>
        <p:txBody>
          <a:bodyPr/>
          <a:lstStyle/>
          <a:p>
            <a:endParaRPr lang="en-GB"/>
          </a:p>
        </p:txBody>
      </p:sp>
      <p:pic>
        <p:nvPicPr>
          <p:cNvPr id="5" name="Picture 4" descr="A screenshot of a cell phone&#10;&#10;Description generated with very high confidence">
            <a:extLst>
              <a:ext uri="{FF2B5EF4-FFF2-40B4-BE49-F238E27FC236}">
                <a16:creationId xmlns:a16="http://schemas.microsoft.com/office/drawing/2014/main" id="{74AC8F14-90D3-4842-AC5C-CD5991C35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3253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207C8D-CA92-480C-BABF-59400A32EB7B}"/>
              </a:ext>
            </a:extLst>
          </p:cNvPr>
          <p:cNvSpPr>
            <a:spLocks noGrp="1"/>
          </p:cNvSpPr>
          <p:nvPr>
            <p:ph type="sldNum" sz="quarter" idx="4"/>
          </p:nvPr>
        </p:nvSpPr>
        <p:spPr/>
        <p:txBody>
          <a:bodyPr/>
          <a:lstStyle/>
          <a:p>
            <a:pPr algn="r"/>
            <a:fld id="{67644CF5-41A3-42B4-9AFA-458301DD07BC}" type="slidenum">
              <a:rPr lang="en-GB" smtClean="0"/>
              <a:pPr algn="r"/>
              <a:t>9</a:t>
            </a:fld>
            <a:endParaRPr lang="en-GB" dirty="0"/>
          </a:p>
        </p:txBody>
      </p:sp>
      <p:sp>
        <p:nvSpPr>
          <p:cNvPr id="3" name="Title 2">
            <a:extLst>
              <a:ext uri="{FF2B5EF4-FFF2-40B4-BE49-F238E27FC236}">
                <a16:creationId xmlns:a16="http://schemas.microsoft.com/office/drawing/2014/main" id="{AD08E942-477E-45F4-8ACC-CE44A2D5FD51}"/>
              </a:ext>
            </a:extLst>
          </p:cNvPr>
          <p:cNvSpPr>
            <a:spLocks noGrp="1"/>
          </p:cNvSpPr>
          <p:nvPr>
            <p:ph type="title"/>
          </p:nvPr>
        </p:nvSpPr>
        <p:spPr/>
        <p:txBody>
          <a:bodyPr/>
          <a:lstStyle/>
          <a:p>
            <a:endParaRPr lang="en-GB"/>
          </a:p>
        </p:txBody>
      </p:sp>
      <p:pic>
        <p:nvPicPr>
          <p:cNvPr id="5" name="Picture 4" descr="A screenshot of a cell phone&#10;&#10;Description generated with high confidence">
            <a:extLst>
              <a:ext uri="{FF2B5EF4-FFF2-40B4-BE49-F238E27FC236}">
                <a16:creationId xmlns:a16="http://schemas.microsoft.com/office/drawing/2014/main" id="{D4D52165-B011-4AEA-966B-C1C40851E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1670044"/>
      </p:ext>
    </p:extLst>
  </p:cSld>
  <p:clrMapOvr>
    <a:masterClrMapping/>
  </p:clrMapOvr>
</p:sld>
</file>

<file path=ppt/theme/theme1.xml><?xml version="1.0" encoding="utf-8"?>
<a:theme xmlns:a="http://schemas.openxmlformats.org/drawingml/2006/main" name="TITLE">
  <a:themeElements>
    <a:clrScheme name="RCGP 1">
      <a:dk1>
        <a:srgbClr val="002C59"/>
      </a:dk1>
      <a:lt1>
        <a:srgbClr val="FFFFFF"/>
      </a:lt1>
      <a:dk2>
        <a:srgbClr val="44546A"/>
      </a:dk2>
      <a:lt2>
        <a:srgbClr val="E7E6E6"/>
      </a:lt2>
      <a:accent1>
        <a:srgbClr val="164E9D"/>
      </a:accent1>
      <a:accent2>
        <a:srgbClr val="833F91"/>
      </a:accent2>
      <a:accent3>
        <a:srgbClr val="009CAB"/>
      </a:accent3>
      <a:accent4>
        <a:srgbClr val="01A8E2"/>
      </a:accent4>
      <a:accent5>
        <a:srgbClr val="89BF48"/>
      </a:accent5>
      <a:accent6>
        <a:srgbClr val="F06F2C"/>
      </a:accent6>
      <a:hlink>
        <a:srgbClr val="01A8E2"/>
      </a:hlink>
      <a:folHlink>
        <a:srgbClr val="833F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CGP e-presenter">
  <a:themeElements>
    <a:clrScheme name="RCGP 1">
      <a:dk1>
        <a:srgbClr val="002C59"/>
      </a:dk1>
      <a:lt1>
        <a:srgbClr val="FFFFFF"/>
      </a:lt1>
      <a:dk2>
        <a:srgbClr val="44546A"/>
      </a:dk2>
      <a:lt2>
        <a:srgbClr val="E7E6E6"/>
      </a:lt2>
      <a:accent1>
        <a:srgbClr val="164E9D"/>
      </a:accent1>
      <a:accent2>
        <a:srgbClr val="833F91"/>
      </a:accent2>
      <a:accent3>
        <a:srgbClr val="009CAB"/>
      </a:accent3>
      <a:accent4>
        <a:srgbClr val="01A8E2"/>
      </a:accent4>
      <a:accent5>
        <a:srgbClr val="89BF48"/>
      </a:accent5>
      <a:accent6>
        <a:srgbClr val="F06F2C"/>
      </a:accent6>
      <a:hlink>
        <a:srgbClr val="01A8E2"/>
      </a:hlink>
      <a:folHlink>
        <a:srgbClr val="833F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4377</TotalTime>
  <Words>701</Words>
  <Application>Microsoft Office PowerPoint</Application>
  <PresentationFormat>Widescreen</PresentationFormat>
  <Paragraphs>123</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Lato</vt:lpstr>
      <vt:lpstr>TITLE</vt:lpstr>
      <vt:lpstr>1_RCGP e-presenter</vt:lpstr>
      <vt:lpstr>BYWYD FEL MEDDYG TEULU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Lisa Hunter</dc:creator>
  <cp:lastModifiedBy>Michelle McAvoy</cp:lastModifiedBy>
  <cp:revision>240</cp:revision>
  <dcterms:created xsi:type="dcterms:W3CDTF">2018-01-17T13:47:13Z</dcterms:created>
  <dcterms:modified xsi:type="dcterms:W3CDTF">2019-06-18T08:27:14Z</dcterms:modified>
</cp:coreProperties>
</file>