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8" r:id="rId6"/>
    <p:sldId id="257" r:id="rId7"/>
    <p:sldId id="277" r:id="rId8"/>
    <p:sldId id="259" r:id="rId9"/>
    <p:sldId id="260" r:id="rId10"/>
    <p:sldId id="258" r:id="rId11"/>
    <p:sldId id="262" r:id="rId12"/>
    <p:sldId id="261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67A6E-23D9-AA4F-A369-C09633BE1700}" name="Paul Cypher" initials="PC" userId="S::paul.cypher@rcgp.org.uk::c72b21e3-bc27-49f2-9cf6-1c373066977b" providerId="AD"/>
  <p188:author id="{79D9129D-374F-DABE-2CDD-E8A8C1B4A0F6}" name="Michael Mulholland" initials="MM" userId="S::michael.mulholland@rcgp.org.uk::0b4e4f91-e11f-4a3b-a0f8-e962f4872d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80499C"/>
    <a:srgbClr val="EA801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FF095-3254-57CE-0F5E-666E1D67C5AB}" v="2" dt="2024-06-18T09:24:11.1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5">
            <a:extLst>
              <a:ext uri="{FF2B5EF4-FFF2-40B4-BE49-F238E27FC236}">
                <a16:creationId xmlns:a16="http://schemas.microsoft.com/office/drawing/2014/main" id="{ECA9799C-957B-F615-87C4-ABD1D9D3F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6785"/>
            <a:ext cx="5552748" cy="5552748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3151414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3869871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554907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5616631"/>
            <a:ext cx="54102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9C1D7B9-31BD-6A36-D992-B79B37BD88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3151414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3869871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4588328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5616631"/>
            <a:ext cx="54864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38E2F-4981-BF55-C747-DA4F7CD2E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r="20409"/>
          <a:stretch/>
        </p:blipFill>
        <p:spPr>
          <a:xfrm flipH="1">
            <a:off x="0" y="0"/>
            <a:ext cx="5943600" cy="73152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782B7903-472E-1AEC-0EC5-A65A480300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omplex Imager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279CBC-7169-D60F-5AE7-8140125FD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892" y="424667"/>
            <a:ext cx="5821604" cy="150177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AFF4AF4-52DD-1B37-19D6-7B4855BC2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9635" y="2275692"/>
            <a:ext cx="2801861" cy="404843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8727F4F-CB89-D630-6B8D-CCD2C7A2E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03" y="2275691"/>
            <a:ext cx="2801861" cy="404843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44ABB-DF3C-F184-FBC7-18906F93E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r="11980"/>
          <a:stretch/>
        </p:blipFill>
        <p:spPr>
          <a:xfrm>
            <a:off x="6490967" y="0"/>
            <a:ext cx="5701033" cy="57912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3F25D981-ED0F-3147-A33F-B76B8A35A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Complex Imager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279CBC-7169-D60F-5AE7-8140125FD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457200"/>
            <a:ext cx="53895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AFF4AF4-52DD-1B37-19D6-7B4855BC2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1350" y="2308225"/>
            <a:ext cx="2590800" cy="409257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8727F4F-CB89-D630-6B8D-CCD2C7A2E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308224"/>
            <a:ext cx="2590800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B6988-D2F1-4E09-985D-C6027972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b="2761"/>
          <a:stretch/>
        </p:blipFill>
        <p:spPr>
          <a:xfrm>
            <a:off x="5981700" y="0"/>
            <a:ext cx="6210300" cy="55626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5F2A504D-6D05-93BF-E2E1-1E3B9C568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Complex Imager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279CBC-7169-D60F-5AE7-8140125FD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457200"/>
            <a:ext cx="53895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AFF4AF4-52DD-1B37-19D6-7B4855BC2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1350" y="2308225"/>
            <a:ext cx="2590800" cy="409257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8727F4F-CB89-D630-6B8D-CCD2C7A2E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308224"/>
            <a:ext cx="2590800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472BB-7482-F12E-3F33-70B45AE1B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" r="1125" b="1383"/>
          <a:stretch/>
        </p:blipFill>
        <p:spPr>
          <a:xfrm>
            <a:off x="6070600" y="0"/>
            <a:ext cx="6121400" cy="57912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F1F10E33-F38E-701D-6C28-9AB27D5CA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Complex Imager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279CBC-7169-D60F-5AE7-8140125FD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457200"/>
            <a:ext cx="53895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AFF4AF4-52DD-1B37-19D6-7B4855BC2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7550" y="2308225"/>
            <a:ext cx="2590800" cy="409257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8727F4F-CB89-D630-6B8D-CCD2C7A2E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308224"/>
            <a:ext cx="2590800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B2171-DD71-556B-2585-6D4B1D9B4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b="1491"/>
          <a:stretch/>
        </p:blipFill>
        <p:spPr>
          <a:xfrm>
            <a:off x="6057900" y="0"/>
            <a:ext cx="6134100" cy="5951169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DB855E2D-FC7E-C29A-FB7F-370564683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666343"/>
            <a:ext cx="4731708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400" y="2293568"/>
            <a:ext cx="4731706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0400" y="3619500"/>
            <a:ext cx="4731706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4CB1E-8DC3-8670-A555-B77ED5E4C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6184" r="1111" b="10797"/>
          <a:stretch/>
        </p:blipFill>
        <p:spPr>
          <a:xfrm>
            <a:off x="0" y="0"/>
            <a:ext cx="67056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70CF9F55-7A6C-FC7F-9C61-60DB124BC6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7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685800"/>
            <a:ext cx="5036508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2313025"/>
            <a:ext cx="5036506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638957"/>
            <a:ext cx="5036506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2DA44-D011-7FF1-E889-982D1AF5D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6584" r="3333" b="8759"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13B7F681-BBA0-872D-ED70-5ECCCD71A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609600"/>
            <a:ext cx="5417508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err="1"/>
              <a:t>Headling</a:t>
            </a:r>
            <a:r>
              <a:rPr lang="en-GB"/>
              <a:t>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2236825"/>
            <a:ext cx="5417506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3562757"/>
            <a:ext cx="5417506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3D3EF-7479-506E-04C2-B1CE52E89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2937" b="8950"/>
          <a:stretch/>
        </p:blipFill>
        <p:spPr>
          <a:xfrm>
            <a:off x="0" y="1"/>
            <a:ext cx="62992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B79AAA1-0F3F-1E7A-470D-A929279B1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00" y="685800"/>
            <a:ext cx="5112708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2313025"/>
            <a:ext cx="5112706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9400" y="3638957"/>
            <a:ext cx="5112706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54FD5-6244-17E6-729B-95D0FC6CC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4343" b="12324"/>
          <a:stretch/>
        </p:blipFill>
        <p:spPr>
          <a:xfrm>
            <a:off x="0" y="0"/>
            <a:ext cx="66294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D7A2AAA9-97B3-2494-76E4-ED7375336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9068" y="381000"/>
            <a:ext cx="5633042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9068" y="2008225"/>
            <a:ext cx="5633040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9068" y="3334157"/>
            <a:ext cx="5633040" cy="23808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85C3F-C158-53C8-E8F0-2ADAE545B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r="17702" b="2326"/>
          <a:stretch/>
        </p:blipFill>
        <p:spPr>
          <a:xfrm flipH="1">
            <a:off x="-3" y="-1"/>
            <a:ext cx="6082933" cy="6858001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1C120D78-EAA9-A7EF-BEB8-4C8A37219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1" y="3151414"/>
            <a:ext cx="5415973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1" y="3869871"/>
            <a:ext cx="5415973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1" y="4588328"/>
            <a:ext cx="5415973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2" y="5616631"/>
            <a:ext cx="5415974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D3B8D-BB79-12D2-DA3E-B1BD9B1D8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70360"/>
            <a:ext cx="5791200" cy="57912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EEC16BFD-1505-5CB3-38F7-4E6E05989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6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666343"/>
            <a:ext cx="4426910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2293568"/>
            <a:ext cx="4426908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3619500"/>
            <a:ext cx="4426908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EFE45-F6DE-B7E4-35E4-8F57A8823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781A14A6-D44E-E787-2378-547882B6E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666343"/>
            <a:ext cx="4426910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2293568"/>
            <a:ext cx="4426908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3619500"/>
            <a:ext cx="4426908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04629-3F9E-124B-8C03-348B629D2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C732E08B-ACD5-2F98-8D2E-8AE94DC9D0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0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666343"/>
            <a:ext cx="4426910" cy="1314857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2293568"/>
            <a:ext cx="4426908" cy="10668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3619500"/>
            <a:ext cx="4426908" cy="2019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4D6F4-7CC5-97DF-AF59-2235A3669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FF848E6C-0167-7E4D-4B73-4EDD7EABF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0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098AE-E780-6689-05F6-F000B2CCE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" b="20818"/>
          <a:stretch/>
        </p:blipFill>
        <p:spPr>
          <a:xfrm flipH="1">
            <a:off x="5807264" y="1792383"/>
            <a:ext cx="6384736" cy="5065618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04801"/>
            <a:ext cx="8686800" cy="86941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371601"/>
            <a:ext cx="7772400" cy="186001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865" y="3429000"/>
            <a:ext cx="4093535" cy="312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0BE10A4D-02B6-E315-559D-F77853F6E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809" y="0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1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DAE55-3B0E-7392-1D32-FC2D4FE3D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4"/>
          <a:stretch/>
        </p:blipFill>
        <p:spPr>
          <a:xfrm flipH="1">
            <a:off x="5350063" y="1570133"/>
            <a:ext cx="6841936" cy="5287868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04801"/>
            <a:ext cx="8686800" cy="86941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371601"/>
            <a:ext cx="7696200" cy="186001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865" y="3429000"/>
            <a:ext cx="4626935" cy="312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7F85EDB4-4E42-0074-4E01-97279B9E4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809" y="0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1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99E1F-8688-C713-DA70-240AB198B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4"/>
          <a:stretch/>
        </p:blipFill>
        <p:spPr>
          <a:xfrm flipH="1">
            <a:off x="5040594" y="1161517"/>
            <a:ext cx="7151406" cy="5696483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04801"/>
            <a:ext cx="8686800" cy="86941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371601"/>
            <a:ext cx="7696200" cy="186001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865" y="3429000"/>
            <a:ext cx="4626935" cy="312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635534F-21EB-3E49-1487-D757DCCC2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809" y="0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49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FDCB8-8690-FD2B-835C-146A1A232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1"/>
          <a:stretch/>
        </p:blipFill>
        <p:spPr>
          <a:xfrm flipH="1">
            <a:off x="5255876" y="1371601"/>
            <a:ext cx="6936124" cy="5486399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04801"/>
            <a:ext cx="8686800" cy="86941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371601"/>
            <a:ext cx="7696200" cy="186001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865" y="3429000"/>
            <a:ext cx="4626935" cy="312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59E0291F-A9C5-B8AF-02DC-DE460929D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809" y="0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_Complex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2869F-ADF3-56AC-53FE-4A1D4BA5E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2"/>
          <a:stretch/>
        </p:blipFill>
        <p:spPr>
          <a:xfrm flipH="1">
            <a:off x="5329980" y="1384301"/>
            <a:ext cx="6862019" cy="5473699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2BFEC9-B05C-FC3A-2B39-E6EEBF3C5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04801"/>
            <a:ext cx="8686800" cy="86941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6C0F4917-6D02-E0F9-D828-BF7B84E10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371601"/>
            <a:ext cx="7696200" cy="1860014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34DE8A5-2BC5-9494-B0C3-0331BD33C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865" y="3429000"/>
            <a:ext cx="4626935" cy="3124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367C87E-ABAB-D99C-5E9F-61C36D61F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809" y="0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8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Complex Imager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5033D59-2981-C7A4-3B44-5FAC39632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47037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62817C3-9D63-D5D2-ECC9-67A72DF74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" y="2308225"/>
            <a:ext cx="4703762" cy="36830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E8E4-97C3-752C-0CC2-040CF0C73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15800" r="15729" b="8357"/>
          <a:stretch/>
        </p:blipFill>
        <p:spPr>
          <a:xfrm>
            <a:off x="6068060" y="0"/>
            <a:ext cx="6123940" cy="54864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698C4CCF-0CFE-1499-2BFE-B77C0D6D5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Complex Imager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5033D59-2981-C7A4-3B44-5FAC39632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47037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62817C3-9D63-D5D2-ECC9-67A72DF74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" y="2308225"/>
            <a:ext cx="4703762" cy="36830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0E90B-81FF-5572-6D17-036E59FCA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6700" b="20126"/>
          <a:stretch/>
        </p:blipFill>
        <p:spPr>
          <a:xfrm flipH="1">
            <a:off x="5755552" y="0"/>
            <a:ext cx="6436448" cy="5486400"/>
          </a:xfrm>
          <a:prstGeom prst="rect">
            <a:avLst/>
          </a:prstGeom>
        </p:spPr>
      </p:pic>
      <p:pic>
        <p:nvPicPr>
          <p:cNvPr id="2" name="object 4">
            <a:extLst>
              <a:ext uri="{FF2B5EF4-FFF2-40B4-BE49-F238E27FC236}">
                <a16:creationId xmlns:a16="http://schemas.microsoft.com/office/drawing/2014/main" id="{FEC16F1D-CA23-B32B-26EC-A43C70F07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2" y="3151414"/>
            <a:ext cx="548639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4602" y="3869871"/>
            <a:ext cx="548639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2" y="4588328"/>
            <a:ext cx="5486398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2" y="5616631"/>
            <a:ext cx="5486399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1677C-6C0B-AE36-8F99-AF2081418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0600"/>
            <a:ext cx="5867400" cy="58674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692FEFDD-8164-1CEE-7C89-E6A117BA6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8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Complex Imager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5033D59-2981-C7A4-3B44-5FAC39632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47037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62817C3-9D63-D5D2-ECC9-67A72DF74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" y="2308225"/>
            <a:ext cx="4703762" cy="36830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C1E83-1A62-1AB5-105D-3094FBBEC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r="15492" b="15382"/>
          <a:stretch/>
        </p:blipFill>
        <p:spPr>
          <a:xfrm>
            <a:off x="5867400" y="0"/>
            <a:ext cx="6324600" cy="5638800"/>
          </a:xfrm>
          <a:prstGeom prst="rect">
            <a:avLst/>
          </a:prstGeom>
        </p:spPr>
      </p:pic>
      <p:pic>
        <p:nvPicPr>
          <p:cNvPr id="2" name="object 4">
            <a:extLst>
              <a:ext uri="{FF2B5EF4-FFF2-40B4-BE49-F238E27FC236}">
                <a16:creationId xmlns:a16="http://schemas.microsoft.com/office/drawing/2014/main" id="{7F7AAF93-F925-C2AC-056D-AD03E5D83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_Complex Imager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5033D59-2981-C7A4-3B44-5FAC39632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47037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62817C3-9D63-D5D2-ECC9-67A72DF74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" y="2308225"/>
            <a:ext cx="4703762" cy="36830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09F96-933B-CDFE-4A72-CBD701DC0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r="14474" b="16187"/>
          <a:stretch/>
        </p:blipFill>
        <p:spPr>
          <a:xfrm>
            <a:off x="5638801" y="0"/>
            <a:ext cx="6553200" cy="5715000"/>
          </a:xfrm>
          <a:prstGeom prst="rect">
            <a:avLst/>
          </a:prstGeom>
        </p:spPr>
      </p:pic>
      <p:pic>
        <p:nvPicPr>
          <p:cNvPr id="2" name="object 4">
            <a:extLst>
              <a:ext uri="{FF2B5EF4-FFF2-40B4-BE49-F238E27FC236}">
                <a16:creationId xmlns:a16="http://schemas.microsoft.com/office/drawing/2014/main" id="{3FD643A4-CDD7-BB51-AF89-E63D0ED51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8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imple Imager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F33E0E88-DB78-F50F-17C7-F81F4E79D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53895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C0DA60-B9FB-9908-DD4D-6C6F498CE4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1581" y="457200"/>
            <a:ext cx="5540419" cy="5138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86D5AA75-9FC4-58CA-FE70-3E2349538E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5200" y="2308224"/>
            <a:ext cx="2590800" cy="39401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76B5789F-FAFB-7AF9-DECD-206354B81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436" y="2308224"/>
            <a:ext cx="2590800" cy="39401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2594B8A-DADB-1C8F-471B-92EDBDDBC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56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imple Image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FDD229-D8CE-B173-E530-285DF11BB1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" y="0"/>
            <a:ext cx="45831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73DA5F8-2046-D480-B5CE-AE989AA4A4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8129" y="229876"/>
            <a:ext cx="6933484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7B5849-B96C-929A-33AE-D678CEF0A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8129" y="1981200"/>
            <a:ext cx="6933484" cy="28956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7F35EC-52EF-C52D-0C9D-94A72C6AD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6675" y="5181600"/>
            <a:ext cx="6090871" cy="12954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80499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84E0BC0-55C3-1454-C7A7-B0E0CB781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4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mple Imager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D14F99C-3D42-E305-DD29-78C378B417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5160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A9421D-BA4D-F1BC-53D5-3C4D9C1BC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600" y="3627437"/>
            <a:ext cx="5562600" cy="323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9251A90-5C2F-CED2-A29F-8B573429A9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0404" y="0"/>
            <a:ext cx="5511596" cy="323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B139E713-DCC2-B8B4-D9BC-8D702638B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0" y="2308224"/>
            <a:ext cx="3943350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D2A1F169-B6CB-0BFA-AA9C-56BAFFF8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38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75EAF5-8AAA-AE1A-1309-3252635EC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272C05F-05BE-F98A-1DEF-7EFB21289C6D}"/>
              </a:ext>
            </a:extLst>
          </p:cNvPr>
          <p:cNvSpPr/>
          <p:nvPr userDrawn="1"/>
        </p:nvSpPr>
        <p:spPr>
          <a:xfrm>
            <a:off x="732137" y="1371993"/>
            <a:ext cx="5776595" cy="5486400"/>
          </a:xfrm>
          <a:custGeom>
            <a:avLst/>
            <a:gdLst/>
            <a:ahLst/>
            <a:cxnLst/>
            <a:rect l="l" t="t" r="r" b="b"/>
            <a:pathLst>
              <a:path w="5776595" h="5486400">
                <a:moveTo>
                  <a:pt x="2888056" y="0"/>
                </a:moveTo>
                <a:lnTo>
                  <a:pt x="0" y="1464475"/>
                </a:lnTo>
                <a:lnTo>
                  <a:pt x="0" y="5486006"/>
                </a:lnTo>
                <a:lnTo>
                  <a:pt x="5776112" y="5486006"/>
                </a:lnTo>
                <a:lnTo>
                  <a:pt x="5776112" y="1464475"/>
                </a:lnTo>
                <a:lnTo>
                  <a:pt x="2888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636037D-9657-6E66-933C-EE7EE34E6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4111733"/>
            <a:ext cx="5160962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5512B02-218F-87D8-1829-5C68733D9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822371"/>
            <a:ext cx="5160962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CA9FDD8-5682-7E74-5341-B02E69F4FC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508171"/>
            <a:ext cx="5160962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</p:spTree>
    <p:extLst>
      <p:ext uri="{BB962C8B-B14F-4D97-AF65-F5344CB8AC3E}">
        <p14:creationId xmlns:p14="http://schemas.microsoft.com/office/powerpoint/2010/main" val="2649860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 and Shap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with black background&#10;&#10;Description automatically generated">
            <a:extLst>
              <a:ext uri="{FF2B5EF4-FFF2-40B4-BE49-F238E27FC236}">
                <a16:creationId xmlns:a16="http://schemas.microsoft.com/office/drawing/2014/main" id="{519CE857-0950-7E59-6527-A3DF627AF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-829235"/>
            <a:ext cx="8001001" cy="7687236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7C9FF7-E2FA-3A4B-6F2F-E2D523DA1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5922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31B9A77-8966-9A85-22D6-313181586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9360" y="2336799"/>
            <a:ext cx="2774373" cy="4063999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E08110F-9A9A-A8DF-86B4-48DF100CD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6293" y="3273425"/>
            <a:ext cx="4576413" cy="17526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EA801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34CADA-1FFB-18D4-342B-B13436F6B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26" y="2308224"/>
            <a:ext cx="2774373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96ACAA8-A75A-F5E3-B9C8-F533A5934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9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ext and Shap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F6A03-D036-6342-8021-4C092F60A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-838200"/>
            <a:ext cx="9267040" cy="9267040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7C9FF7-E2FA-3A4B-6F2F-E2D523DA1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5922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31B9A77-8966-9A85-22D6-313181586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9360" y="2336799"/>
            <a:ext cx="2774373" cy="4063999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E08110F-9A9A-A8DF-86B4-48DF100CD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6293" y="3273425"/>
            <a:ext cx="4576413" cy="17526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34CADA-1FFB-18D4-342B-B13436F6B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26" y="2308224"/>
            <a:ext cx="2774373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6365DE78-08AD-6E87-D096-C8D4CE309A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Text and Shap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42735F-28C5-93B8-ECAD-53FB751C9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-685800"/>
            <a:ext cx="7848600" cy="7543800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7C9FF7-E2FA-3A4B-6F2F-E2D523DA1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5922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31B9A77-8966-9A85-22D6-313181586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9360" y="2336799"/>
            <a:ext cx="2774373" cy="4063999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E08110F-9A9A-A8DF-86B4-48DF100CD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6293" y="3273425"/>
            <a:ext cx="4576413" cy="17526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4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34CADA-1FFB-18D4-342B-B13436F6B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26" y="2308224"/>
            <a:ext cx="2774373" cy="40925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8DC3CF78-C759-A082-39B3-0C5F62C1C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6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 and Shap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F3310-4A5C-2D0B-BC0E-3C989C9C3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3B42643-A75B-B657-6902-CE78DB36D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0236" y="373912"/>
            <a:ext cx="6692941" cy="119652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978C443-C4F6-CF04-71A6-5CBEAB969F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0237" y="1907843"/>
            <a:ext cx="6714563" cy="1741263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F91572FD-E5E8-5507-11AE-5E3EC66E0A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236" y="4023018"/>
            <a:ext cx="6028763" cy="2461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71AF0E72-10C3-5837-16A0-CE2C7407E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962" y="3151414"/>
            <a:ext cx="550703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962" y="3869871"/>
            <a:ext cx="550703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3962" y="4588328"/>
            <a:ext cx="5507038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3962" y="5616631"/>
            <a:ext cx="5507039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08E8C-2076-250E-B7C6-1CD6C5AE3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143000"/>
            <a:ext cx="5715000" cy="5715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7BB837A0-4C08-0F88-D9BE-A4E8D26CFE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4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ext and Shap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F3310-4A5C-2D0B-BC0E-3C989C9C3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4876800" cy="6858001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3B42643-A75B-B657-6902-CE78DB36D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0236" y="373912"/>
            <a:ext cx="6692941" cy="119652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978C443-C4F6-CF04-71A6-5CBEAB969F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0237" y="1907843"/>
            <a:ext cx="6714563" cy="1741263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F91572FD-E5E8-5507-11AE-5E3EC66E0A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236" y="4023018"/>
            <a:ext cx="6028763" cy="2461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17E5930F-FB3A-E3F5-1306-298C0C1FC3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1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Text and Shap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F3310-4A5C-2D0B-BC0E-3C989C9C3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8" y="0"/>
            <a:ext cx="6692941" cy="6858000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3B42643-A75B-B657-6902-CE78DB36D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0236" y="373912"/>
            <a:ext cx="6692941" cy="119652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978C443-C4F6-CF04-71A6-5CBEAB969F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0237" y="1907843"/>
            <a:ext cx="6714563" cy="1741263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F91572FD-E5E8-5507-11AE-5E3EC66E0A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236" y="4023018"/>
            <a:ext cx="6028763" cy="2461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3C8B3314-790F-B287-63C5-DB6EBE7575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ext and Shap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45DF4-F4A6-13A3-2FF8-135C99C555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76600" y="-1143000"/>
            <a:ext cx="8915400" cy="8001000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455457D-875E-58DF-5970-F4C207DBC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7446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8BC8FC-9089-78D7-98E4-6D71BC607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658" y="4880958"/>
            <a:ext cx="7425742" cy="12954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91DCF583-36BA-A2AF-0EF4-97E64F212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438" y="2362199"/>
            <a:ext cx="7446962" cy="2133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E60600C-92F1-3D07-FDBA-87D937B81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7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_Text and Shap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5E7BA302-2237-5747-C056-348B00618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76597" y="-1066799"/>
            <a:ext cx="8915401" cy="7924800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455457D-875E-58DF-5970-F4C207DBC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7446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8BC8FC-9089-78D7-98E4-6D71BC607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658" y="4880958"/>
            <a:ext cx="7425742" cy="12954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91DCF583-36BA-A2AF-0EF4-97E64F212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438" y="2362199"/>
            <a:ext cx="7446962" cy="2133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E33D32F-3ED9-9C8E-89E2-B9670AE29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8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 and Shap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5E7BA302-2237-5747-C056-348B00618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76597" y="-838199"/>
            <a:ext cx="8915401" cy="7696200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455457D-875E-58DF-5970-F4C207DBC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7446962" cy="1447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8BC8FC-9089-78D7-98E4-6D71BC607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658" y="4880958"/>
            <a:ext cx="7425742" cy="12954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80499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“Pull out quotes/text to go here. Pull out quotes/text to go here. Pull out quotes/text to go here. Pull out quotes/text to go here. Pull out quotes/text to go here.”</a:t>
            </a:r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91DCF583-36BA-A2AF-0EF4-97E64F212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438" y="2362199"/>
            <a:ext cx="7446962" cy="2133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1130BE6C-1CF2-9C33-92C0-60B053486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0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1A582B1-E6A7-D7F3-8F74-68266F353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7" y="457200"/>
            <a:ext cx="10976236" cy="87834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B75380E-054D-CBDA-E18A-FE342AEBE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4786" y="2324240"/>
            <a:ext cx="5523203" cy="140956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5FC4E3D8-1F7B-E7E1-044D-B806B8A77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4777" y="3942942"/>
            <a:ext cx="5523203" cy="177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2AEC38A9-8792-2D07-95D6-AF910E2978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144" y="3942942"/>
            <a:ext cx="5176778" cy="177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2B5C"/>
              </a:buClr>
              <a:buSzPct val="100000"/>
              <a:buFont typeface="Arial" panose="020B0604020202020204" pitchFamily="34" charset="0"/>
              <a:buNone/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copy to go here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7FC73FA9-679D-B5F9-C3E2-5C67F6DE77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267" y="1768712"/>
            <a:ext cx="5160962" cy="353790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095EB4B3-920F-6296-ADB6-94BD08799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015" y="2324240"/>
            <a:ext cx="5176778" cy="140956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1E48F4C2-9480-AEAE-B307-1213853479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4770" y="1758776"/>
            <a:ext cx="5523219" cy="353790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F73BD1F-9232-3E9A-5511-9734D395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3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455457D-875E-58DF-5970-F4C207DBC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10418762" cy="8382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4D423A72-7D53-2617-90D4-1740E09B5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438" y="1661453"/>
            <a:ext cx="10418762" cy="47393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6C9550CA-A465-339E-7EC5-95B43BB4A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90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455457D-875E-58DF-5970-F4C207DBC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8" y="457200"/>
            <a:ext cx="10113962" cy="8382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here, heading to go here</a:t>
            </a:r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CFBEEF08-2FD3-FF8C-FFF1-6B0F98657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38" y="1447800"/>
            <a:ext cx="10113962" cy="495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C0989F8-2442-ECD9-6882-A334D29CF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5666969"/>
            <a:ext cx="1222191" cy="1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2" y="3151414"/>
            <a:ext cx="541019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2" y="3869871"/>
            <a:ext cx="5410198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2" y="4588328"/>
            <a:ext cx="5410198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2" y="5616631"/>
            <a:ext cx="5410199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3B34E-B308-39B7-2D3C-80BFCA4D0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6800"/>
            <a:ext cx="5791200" cy="57912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573DBF4A-3C13-DF25-75B2-0C51204C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1" y="3220238"/>
            <a:ext cx="6096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1" y="3918857"/>
            <a:ext cx="6096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1" y="4617476"/>
            <a:ext cx="60960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1" y="5665617"/>
            <a:ext cx="60960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E4030-A93F-EB52-5176-A590417B2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3404"/>
          <a:stretch/>
        </p:blipFill>
        <p:spPr>
          <a:xfrm>
            <a:off x="-1" y="0"/>
            <a:ext cx="5700347" cy="6866792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C8EB5D9-B4C1-CD8C-7B54-9EC3F3DFC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3173583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892040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610497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5638800"/>
            <a:ext cx="57150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B9CF2-B5CA-2B99-FA04-74A4660B6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6160" r="18948" b="-1949"/>
          <a:stretch/>
        </p:blipFill>
        <p:spPr>
          <a:xfrm flipH="1">
            <a:off x="0" y="-46893"/>
            <a:ext cx="5562600" cy="6934201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FB7E3DAF-40A1-701C-3F8A-389F05002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3151414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3869871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588328"/>
            <a:ext cx="54102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5616631"/>
            <a:ext cx="54102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6C5D9-B733-A126-E2AD-6B2A18980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3571"/>
          <a:stretch/>
        </p:blipFill>
        <p:spPr>
          <a:xfrm flipH="1">
            <a:off x="-31691" y="0"/>
            <a:ext cx="6318739" cy="5410199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A2D10752-9767-CCC8-D47D-33055B3B1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1C09333-AFD6-1942-108C-81FF882A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3147541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55EAE1-D1E7-6818-D86C-8912C0F76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842657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B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FC7BFE-BD38-434A-8941-4523A64542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561114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B5C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lvl="0"/>
            <a:r>
              <a:rPr lang="en-GB"/>
              <a:t>Heading to go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2461E1-712F-E493-1B6D-F4A67E52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5589417"/>
            <a:ext cx="5715001" cy="533400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2B5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 </a:t>
            </a:r>
            <a:r>
              <a:rPr lang="en-US" err="1"/>
              <a:t>Subheader</a:t>
            </a:r>
            <a:r>
              <a:rPr lang="en-US"/>
              <a:t> text to go here.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364D4-6E11-14C7-8471-6E5BD6966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251"/>
          <a:stretch/>
        </p:blipFill>
        <p:spPr>
          <a:xfrm>
            <a:off x="0" y="0"/>
            <a:ext cx="5521105" cy="6875352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D3EAE938-E326-7843-A519-5BDEB4D0F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00" y="-117860"/>
            <a:ext cx="2212791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4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12" r:id="rId4"/>
    <p:sldLayoutId id="2147483713" r:id="rId5"/>
    <p:sldLayoutId id="2147483700" r:id="rId6"/>
    <p:sldLayoutId id="2147483701" r:id="rId7"/>
    <p:sldLayoutId id="2147483687" r:id="rId8"/>
    <p:sldLayoutId id="2147483686" r:id="rId9"/>
    <p:sldLayoutId id="2147483688" r:id="rId10"/>
    <p:sldLayoutId id="2147483665" r:id="rId11"/>
    <p:sldLayoutId id="2147483695" r:id="rId12"/>
    <p:sldLayoutId id="2147483696" r:id="rId13"/>
    <p:sldLayoutId id="2147483697" r:id="rId14"/>
    <p:sldLayoutId id="2147483703" r:id="rId15"/>
    <p:sldLayoutId id="2147483717" r:id="rId16"/>
    <p:sldLayoutId id="2147483691" r:id="rId17"/>
    <p:sldLayoutId id="2147483690" r:id="rId18"/>
    <p:sldLayoutId id="2147483693" r:id="rId19"/>
    <p:sldLayoutId id="2147483705" r:id="rId20"/>
    <p:sldLayoutId id="2147483714" r:id="rId21"/>
    <p:sldLayoutId id="214748371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692" r:id="rId28"/>
    <p:sldLayoutId id="2147483694" r:id="rId29"/>
    <p:sldLayoutId id="2147483704" r:id="rId30"/>
    <p:sldLayoutId id="2147483716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9" r:id="rId37"/>
    <p:sldLayoutId id="2147483680" r:id="rId38"/>
    <p:sldLayoutId id="2147483673" r:id="rId39"/>
    <p:sldLayoutId id="2147483683" r:id="rId40"/>
    <p:sldLayoutId id="2147483684" r:id="rId41"/>
    <p:sldLayoutId id="2147483681" r:id="rId42"/>
    <p:sldLayoutId id="2147483682" r:id="rId43"/>
    <p:sldLayoutId id="2147483674" r:id="rId44"/>
    <p:sldLayoutId id="2147483675" r:id="rId45"/>
    <p:sldLayoutId id="2147483677" r:id="rId46"/>
    <p:sldLayoutId id="2147483678" r:id="rId4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0EAA7-1C9F-2486-81CA-632C3395AD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2060848"/>
            <a:ext cx="5410200" cy="1776366"/>
          </a:xfrm>
        </p:spPr>
        <p:txBody>
          <a:bodyPr/>
          <a:lstStyle/>
          <a:p>
            <a:r>
              <a:rPr lang="en-GB" sz="4800" b="1"/>
              <a:t>Governance Review</a:t>
            </a:r>
          </a:p>
          <a:p>
            <a:endParaRPr lang="en-GB" sz="4800"/>
          </a:p>
          <a:p>
            <a:r>
              <a:rPr lang="en-GB" sz="4800" b="1"/>
              <a:t>Legal Advice – 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4020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7EE7C-309A-2454-E4BA-2C3D904E7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0258" y="400664"/>
            <a:ext cx="6145162" cy="6226278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Lato Light"/>
                <a:ea typeface="Lato Light"/>
                <a:cs typeface="Lato Light"/>
              </a:rPr>
              <a:t>Why did we get King’s Counsel legal advice?</a:t>
            </a:r>
          </a:p>
          <a:p>
            <a:endParaRPr lang="en-US" sz="1200">
              <a:latin typeface="Lato Light"/>
              <a:ea typeface="Lato Light"/>
              <a:cs typeface="Lato Light"/>
            </a:endParaRPr>
          </a:p>
          <a:p>
            <a:endParaRPr lang="en-US" sz="1600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latin typeface="Lato Light"/>
                <a:ea typeface="Lato Light"/>
                <a:cs typeface="Lato Light"/>
              </a:rPr>
              <a:t>A clear steer from the Charity Commission that we needed to simplify and better roles and responsibilities in College</a:t>
            </a:r>
          </a:p>
          <a:p>
            <a:pPr marL="457200" indent="-457200">
              <a:buFont typeface="+mj-lt"/>
              <a:buAutoNum type="arabicPeriod"/>
            </a:pPr>
            <a:endParaRPr lang="en-US" sz="2000" b="1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latin typeface="Lato Light"/>
                <a:ea typeface="Lato Light"/>
                <a:cs typeface="Lato Light"/>
              </a:rPr>
              <a:t>Regular feedback that our governance documents were hard to use/understand</a:t>
            </a:r>
          </a:p>
          <a:p>
            <a:pPr marL="457200" indent="-457200">
              <a:buFont typeface="+mj-lt"/>
              <a:buAutoNum type="arabicPeriod"/>
            </a:pPr>
            <a:endParaRPr lang="en-US" sz="2000" b="1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latin typeface="Lato Light"/>
                <a:ea typeface="Lato Light"/>
                <a:cs typeface="Lato Light"/>
              </a:rPr>
              <a:t>A serious governance issue that led to a significant event analysis report recommending change</a:t>
            </a:r>
          </a:p>
          <a:p>
            <a:pPr marL="457200" indent="-457200">
              <a:buFont typeface="+mj-lt"/>
              <a:buAutoNum type="arabicPeriod"/>
            </a:pPr>
            <a:endParaRPr lang="en-US" sz="2000" b="1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latin typeface="Lato Light"/>
                <a:ea typeface="Lato Light"/>
                <a:cs typeface="Lato Light"/>
              </a:rPr>
              <a:t>To help Trustees understand the levels of legal risk the College was potentially exposed to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Lato Light"/>
              <a:ea typeface="Lato Light"/>
              <a:cs typeface="Lato Light"/>
            </a:endParaRPr>
          </a:p>
          <a:p>
            <a:endParaRPr lang="en-US" sz="1600" b="1">
              <a:latin typeface="Lato Light"/>
              <a:ea typeface="Lato Light"/>
              <a:cs typeface="Lato Light"/>
            </a:endParaRPr>
          </a:p>
          <a:p>
            <a:endParaRPr lang="en-US" sz="1600">
              <a:latin typeface="Lato Light"/>
              <a:ea typeface="Lato Light"/>
              <a:cs typeface="Lato Light"/>
            </a:endParaRPr>
          </a:p>
          <a:p>
            <a:endParaRPr lang="en-US" sz="1600">
              <a:latin typeface="Lato Light"/>
              <a:ea typeface="Lato Light"/>
              <a:cs typeface="Lato Light"/>
            </a:endParaRPr>
          </a:p>
          <a:p>
            <a:endParaRPr lang="en-US" sz="1600">
              <a:latin typeface="Lato Light"/>
              <a:ea typeface="Lato Light"/>
              <a:cs typeface="Lato Light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0720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471847-5EAC-9784-D6DF-44F754FDAE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438" y="457200"/>
            <a:ext cx="8629922" cy="1447800"/>
          </a:xfrm>
        </p:spPr>
        <p:txBody>
          <a:bodyPr/>
          <a:lstStyle/>
          <a:p>
            <a:r>
              <a:rPr lang="en-GB" b="1"/>
              <a:t>Complexity of our Governance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ECF05-700F-AE4F-B7AE-CE67D9D3C9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367" y="1721156"/>
            <a:ext cx="7910723" cy="4925034"/>
          </a:xfrm>
        </p:spPr>
        <p:txBody>
          <a:bodyPr lIns="91440" tIns="45720" rIns="91440" bIns="45720" anchor="t"/>
          <a:lstStyle/>
          <a:p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College has a complicated and multi-tiered governance structure:</a:t>
            </a:r>
          </a:p>
          <a:p>
            <a:endParaRPr lang="en-GB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Royal Charter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latin typeface="Lato"/>
                <a:ea typeface="Lato"/>
                <a:cs typeface="Lato"/>
              </a:rPr>
              <a:t>Ordinances </a:t>
            </a:r>
            <a:endParaRPr lang="en-GB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Byelaws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Standing Orders and Regulations</a:t>
            </a:r>
          </a:p>
          <a:p>
            <a:endParaRPr lang="en-GB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need to ensure that our documents and powers are transparent, simplified and facilitate timely and effective decision making.</a:t>
            </a:r>
          </a:p>
          <a:p>
            <a:endParaRPr lang="en-GB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current system is “unwieldy”! </a:t>
            </a:r>
          </a:p>
          <a:p>
            <a:endParaRPr lang="en-GB" sz="1800">
              <a:latin typeface="Lato"/>
              <a:ea typeface="Lato"/>
              <a:cs typeface="Lato"/>
            </a:endParaRPr>
          </a:p>
          <a:p>
            <a:endParaRPr lang="en-GB" sz="1800"/>
          </a:p>
          <a:p>
            <a:endParaRPr lang="en-GB"/>
          </a:p>
          <a:p>
            <a:endParaRPr lang="en-GB"/>
          </a:p>
          <a:p>
            <a:r>
              <a:rPr lang="en-GB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263EC-E71C-25B6-D7DF-A54321F6F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582" y="582612"/>
            <a:ext cx="3622791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690C7-95F4-AD78-2D31-454A6FB85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28" y="263008"/>
            <a:ext cx="11211242" cy="1028464"/>
          </a:xfrm>
        </p:spPr>
        <p:txBody>
          <a:bodyPr/>
          <a:lstStyle/>
          <a:p>
            <a:r>
              <a:rPr lang="en-GB" sz="3200"/>
              <a:t>Constitutional Documents – the rules and processes by which we are governed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0C1D-9368-692B-7453-55ACC1B2BE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658" y="1291471"/>
            <a:ext cx="8593323" cy="546328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The Royal Charter (Supplemental Charter) </a:t>
            </a:r>
            <a:r>
              <a:rPr lang="en-GB"/>
              <a:t>– agreed and approved by Privy Council (advised by DHSC and Charity Commission) and cannot be changed without its agreement. Any changes also require a two thirds majority vote by members at a General Meeting. 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College Ordinances </a:t>
            </a:r>
            <a:r>
              <a:rPr lang="en-GB"/>
              <a:t>– agreed and approved by Privy Council (advised by DHSC and Charity Commission) . Any changes also require member approval and cannot be changed without member agreement at a General Meeting with a two thirds majority required. 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College Byelaws </a:t>
            </a:r>
            <a:r>
              <a:rPr lang="en-GB"/>
              <a:t>– approved by the Trustee Board and can only take effect when confirmed by members at a General Meeting by a simple majority.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Trustee Board Regulations </a:t>
            </a:r>
            <a:r>
              <a:rPr lang="en-GB"/>
              <a:t>– agreed by Trustee Board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Council Standing Orders </a:t>
            </a:r>
            <a:r>
              <a:rPr lang="en-GB"/>
              <a:t>– agreed by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80794-5F15-82D7-203B-883C61CB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111" y="2113937"/>
            <a:ext cx="2695063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1418C7-F810-384B-0CAD-D386DCAC7E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/>
              <a:t>We are, and always have been, a charity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D0E18-3508-2C97-5201-C7F5ACB878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237" y="1907843"/>
            <a:ext cx="6714563" cy="34310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We are not like a Union who exist to further their members’ interests.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We must all make decisions in good faith in ways that further the College’s charitable object.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Personal benefit must be incidental and derive from furthering the charitable object.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51F1D-CCC2-305A-F9A6-FB532952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15" y="1700808"/>
            <a:ext cx="4754225" cy="2662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EB155-330E-B162-5C6D-EDE5A5116719}"/>
              </a:ext>
            </a:extLst>
          </p:cNvPr>
          <p:cNvSpPr txBox="1"/>
          <p:nvPr/>
        </p:nvSpPr>
        <p:spPr>
          <a:xfrm>
            <a:off x="407368" y="5445224"/>
            <a:ext cx="1094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/>
              <a:t>"To encourage, foster and maintain the highest possible standards in general medical practice"</a:t>
            </a:r>
          </a:p>
        </p:txBody>
      </p:sp>
    </p:spTree>
    <p:extLst>
      <p:ext uri="{BB962C8B-B14F-4D97-AF65-F5344CB8AC3E}">
        <p14:creationId xmlns:p14="http://schemas.microsoft.com/office/powerpoint/2010/main" val="415368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8C7FA-1502-4327-EC06-6491F0FE5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438" y="457200"/>
            <a:ext cx="6973738" cy="1447800"/>
          </a:xfrm>
        </p:spPr>
        <p:txBody>
          <a:bodyPr/>
          <a:lstStyle/>
          <a:p>
            <a:r>
              <a:rPr lang="en-GB"/>
              <a:t>Council elects and appoints the Trustees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8B2C2-935B-81F5-3C97-DE887815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88" y="87885"/>
            <a:ext cx="4573086" cy="21864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4B761-6AF1-955F-D6AB-2FD2F42E8F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826" y="2060848"/>
            <a:ext cx="9878180" cy="4339951"/>
          </a:xfrm>
        </p:spPr>
        <p:txBody>
          <a:bodyPr/>
          <a:lstStyle/>
          <a:p>
            <a:endParaRPr lang="en-GB" sz="2000"/>
          </a:p>
          <a:p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400" b="1"/>
              <a:t>Trustee Board is comprised of 8 members of college – all of whom have been elected by Council</a:t>
            </a:r>
          </a:p>
          <a:p>
            <a:pPr marL="457200" indent="-457200">
              <a:buFont typeface="+mj-lt"/>
              <a:buAutoNum type="arabicPeriod"/>
            </a:pPr>
            <a:endParaRPr lang="en-GB" sz="2400" b="1"/>
          </a:p>
          <a:p>
            <a:pPr marL="457200" indent="-457200">
              <a:buFont typeface="+mj-lt"/>
              <a:buAutoNum type="arabicPeriod"/>
            </a:pPr>
            <a:r>
              <a:rPr lang="en-GB" sz="2400" b="1"/>
              <a:t>The 4 independent Trustees have been interviewed by members and senior college executives and had their appointment agreed by Council</a:t>
            </a:r>
          </a:p>
          <a:p>
            <a:pPr marL="457200" indent="-457200">
              <a:buFont typeface="+mj-lt"/>
              <a:buAutoNum type="arabicPeriod"/>
            </a:pPr>
            <a:endParaRPr lang="en-GB" sz="2400" b="1"/>
          </a:p>
          <a:p>
            <a:pPr marL="457200" indent="-457200">
              <a:buFont typeface="+mj-lt"/>
              <a:buAutoNum type="arabicPeriod"/>
            </a:pPr>
            <a:r>
              <a:rPr lang="en-GB" sz="2400" b="1"/>
              <a:t>Trustees have legal duties and (unlike Council members) are legally liable for the things the College does.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454FAE-6FA3-A664-C849-77DE0E8B8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438" y="457200"/>
            <a:ext cx="6757714" cy="1447800"/>
          </a:xfrm>
        </p:spPr>
        <p:txBody>
          <a:bodyPr/>
          <a:lstStyle/>
          <a:p>
            <a:r>
              <a:rPr lang="en-GB" b="1">
                <a:solidFill>
                  <a:srgbClr val="002B5C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Charity Law: need for legal certainty 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C6596-EE7F-942A-3411-889A2480C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745" y="1905000"/>
            <a:ext cx="8389442" cy="476436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latin typeface="Lato Light"/>
                <a:ea typeface="Lato Light"/>
                <a:cs typeface="Lato Light"/>
              </a:rPr>
              <a:t>Royal Charter (amended in 2012) didn’t clearly delineate the respective powers of Trustee Board and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There is uncertainty as to who is legally responsible for the College’s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Under the Charities Act 2011 those legally responsible for the general control and management of the administration of a charity are known as Trustees.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There must be no doubt in our constitutional paperwork as to who the Trustees are – they should be the people who sit on Trustee Board and who the constitutional paperwork calls Trustees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E09E0-F38A-FAD9-A419-2EE47B55F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057" y="153105"/>
            <a:ext cx="3024254" cy="25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81C2D-35E5-7138-3968-CF7E1E8CC0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368" y="457200"/>
            <a:ext cx="9361040" cy="1447799"/>
          </a:xfrm>
        </p:spPr>
        <p:txBody>
          <a:bodyPr/>
          <a:lstStyle/>
          <a:p>
            <a:r>
              <a:rPr lang="en-GB"/>
              <a:t>What does this mean in practice?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95855-58E7-B6A8-2F41-5350C23C7B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495" y="1556793"/>
            <a:ext cx="10086287" cy="4844007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These are revisions needed to reflect the requirements laid down by the law and our regulators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latin typeface="Lato Light"/>
                <a:ea typeface="Lato Light"/>
                <a:cs typeface="Lato Light"/>
              </a:rPr>
              <a:t>This is not an over-reach by Trustees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As well as providing legal certainty these changes should drive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These tweaks should reduce unnecessary duplication of effort as it will be clearer who needs to do what.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DEB37-BDD0-67AC-B9D4-0350E7E13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384" y="219472"/>
            <a:ext cx="4107616" cy="24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CB9A4-1F29-6333-C323-6D11ED6BA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72564-34E1-C233-BCC7-10F53C517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548" y="1340768"/>
            <a:ext cx="10775092" cy="504056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Lato Light"/>
              <a:ea typeface="Lato Light"/>
              <a:cs typeface="Lat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>
                <a:latin typeface="Lato Light"/>
                <a:ea typeface="Lato Light"/>
                <a:cs typeface="Lato Light"/>
              </a:rPr>
              <a:t>Update Charity Commission who have requested we undertake a review and improve our structures.</a:t>
            </a:r>
          </a:p>
          <a:p>
            <a:pPr marL="457200" indent="-457200">
              <a:buFont typeface="+mj-lt"/>
              <a:buAutoNum type="arabicPeriod"/>
            </a:pPr>
            <a:endParaRPr lang="en-GB" sz="2000" b="1"/>
          </a:p>
          <a:p>
            <a:pPr marL="457200" indent="-457200">
              <a:buFont typeface="+mj-lt"/>
              <a:buAutoNum type="arabicPeriod"/>
            </a:pPr>
            <a:r>
              <a:rPr lang="en-GB" sz="2000" b="1">
                <a:latin typeface="Lato Light"/>
                <a:ea typeface="Lato Light"/>
                <a:cs typeface="Lato Light"/>
              </a:rPr>
              <a:t>Governance staff and Committee will work up proposals with external legal specialists to simplify and clarify the constitutional documents</a:t>
            </a:r>
          </a:p>
          <a:p>
            <a:pPr marL="457200" indent="-457200">
              <a:buFont typeface="+mj-lt"/>
              <a:buAutoNum type="arabicPeriod"/>
            </a:pPr>
            <a:endParaRPr lang="en-GB" sz="2000" b="1"/>
          </a:p>
          <a:p>
            <a:pPr marL="457200" indent="-457200">
              <a:buFont typeface="+mj-lt"/>
              <a:buAutoNum type="arabicPeriod"/>
            </a:pPr>
            <a:r>
              <a:rPr lang="en-GB" sz="2000" b="1">
                <a:latin typeface="Lato Light"/>
                <a:ea typeface="Lato Light"/>
                <a:cs typeface="Lato Light"/>
              </a:rPr>
              <a:t>All member workshop in the summer (11 Sept)</a:t>
            </a:r>
          </a:p>
          <a:p>
            <a:pPr marL="457200" indent="-457200">
              <a:buFont typeface="+mj-lt"/>
              <a:buAutoNum type="arabicPeriod"/>
            </a:pPr>
            <a:endParaRPr lang="en-GB" sz="2000" b="1"/>
          </a:p>
          <a:p>
            <a:pPr marL="457200" indent="-457200">
              <a:buFont typeface="+mj-lt"/>
              <a:buAutoNum type="arabicPeriod"/>
            </a:pPr>
            <a:r>
              <a:rPr lang="en-GB" sz="2000" b="1">
                <a:latin typeface="Lato Light"/>
                <a:ea typeface="Lato Light"/>
                <a:cs typeface="Lato Light"/>
              </a:rPr>
              <a:t>Liaison with Privy Council who must agree to our proposed changes (because we are a Royal Body)</a:t>
            </a:r>
          </a:p>
          <a:p>
            <a:pPr marL="457200" indent="-457200">
              <a:buFont typeface="+mj-lt"/>
              <a:buAutoNum type="arabicPeriod"/>
            </a:pPr>
            <a:endParaRPr lang="en-GB" sz="2000" b="1"/>
          </a:p>
          <a:p>
            <a:pPr marL="457200" indent="-457200">
              <a:buFont typeface="+mj-lt"/>
              <a:buAutoNum type="arabicPeriod"/>
            </a:pPr>
            <a:r>
              <a:rPr lang="en-GB" sz="2000" b="1">
                <a:latin typeface="Lato Light"/>
                <a:ea typeface="Lato Light"/>
                <a:cs typeface="Lato Light"/>
              </a:rPr>
              <a:t>Changes will eventually need General Meeting vote in due course – will bring them back to Council for an indicative vote and feedback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1026" name="Picture 2" descr="What are the important next steps in your business? | News | Secure  Business Advisors Ltd">
            <a:extLst>
              <a:ext uri="{FF2B5EF4-FFF2-40B4-BE49-F238E27FC236}">
                <a16:creationId xmlns:a16="http://schemas.microsoft.com/office/drawing/2014/main" id="{DC9BBB03-B8DA-8088-E561-9387E48A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0562"/>
            <a:ext cx="2721488" cy="17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CGP colours">
      <a:dk1>
        <a:srgbClr val="002B5C"/>
      </a:dk1>
      <a:lt1>
        <a:sysClr val="window" lastClr="FFFFFF"/>
      </a:lt1>
      <a:dk2>
        <a:srgbClr val="002B5C"/>
      </a:dk2>
      <a:lt2>
        <a:srgbClr val="E7E6E6"/>
      </a:lt2>
      <a:accent1>
        <a:srgbClr val="1059A9"/>
      </a:accent1>
      <a:accent2>
        <a:srgbClr val="80499C"/>
      </a:accent2>
      <a:accent3>
        <a:srgbClr val="00ABB3"/>
      </a:accent3>
      <a:accent4>
        <a:srgbClr val="83C55B"/>
      </a:accent4>
      <a:accent5>
        <a:srgbClr val="EA8017"/>
      </a:accent5>
      <a:accent6>
        <a:srgbClr val="BA1E1E"/>
      </a:accent6>
      <a:hlink>
        <a:srgbClr val="00ADE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GP_Generic_PowerPoint Template_MASTER - Low Res" id="{413B1A04-298D-4354-9864-7CD5F19380C4}" vid="{431EF853-E021-4A67-B52A-245FB7362D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8b9d85-7192-425b-ac2c-2b556fe5fe9f">
      <Terms xmlns="http://schemas.microsoft.com/office/infopath/2007/PartnerControls"/>
    </lcf76f155ced4ddcb4097134ff3c332f>
    <TaxCatchAll xmlns="a20c1dae-a585-4ea0-8004-924b43e983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5FEE1ACB51A4CB259A23F8D1FC76E" ma:contentTypeVersion="17" ma:contentTypeDescription="Create a new document." ma:contentTypeScope="" ma:versionID="fdc7ef4af6e5d7366410669da830f943">
  <xsd:schema xmlns:xsd="http://www.w3.org/2001/XMLSchema" xmlns:xs="http://www.w3.org/2001/XMLSchema" xmlns:p="http://schemas.microsoft.com/office/2006/metadata/properties" xmlns:ns2="3d8b9d85-7192-425b-ac2c-2b556fe5fe9f" xmlns:ns3="a20c1dae-a585-4ea0-8004-924b43e983b9" targetNamespace="http://schemas.microsoft.com/office/2006/metadata/properties" ma:root="true" ma:fieldsID="c4d12497a0cca7a3925f12e730439b54" ns2:_="" ns3:_="">
    <xsd:import namespace="3d8b9d85-7192-425b-ac2c-2b556fe5fe9f"/>
    <xsd:import namespace="a20c1dae-a585-4ea0-8004-924b43e98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b9d85-7192-425b-ac2c-2b556fe5f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f5156a5-ab19-4525-af57-dc6961067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c1dae-a585-4ea0-8004-924b43e98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6d6c56a-26fa-4d3d-8dea-325e70eae127}" ma:internalName="TaxCatchAll" ma:showField="CatchAllData" ma:web="a20c1dae-a585-4ea0-8004-924b43e98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36CC3-997A-4F65-A206-32864AD8D9FC}">
  <ds:schemaRefs>
    <ds:schemaRef ds:uri="3d8b9d85-7192-425b-ac2c-2b556fe5fe9f"/>
    <ds:schemaRef ds:uri="a20c1dae-a585-4ea0-8004-924b43e983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F70060-C172-4084-A3C7-D3968174862D}">
  <ds:schemaRefs>
    <ds:schemaRef ds:uri="3d8b9d85-7192-425b-ac2c-2b556fe5fe9f"/>
    <ds:schemaRef ds:uri="a20c1dae-a585-4ea0-8004-924b43e983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3515FB-B6CC-4771-B47D-60C3A44FE3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651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Lato</vt:lpstr>
      <vt:lpstr>Lato Heavy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Cypher</dc:creator>
  <cp:lastModifiedBy>Paul Cypher</cp:lastModifiedBy>
  <cp:revision>5</cp:revision>
  <dcterms:created xsi:type="dcterms:W3CDTF">2024-05-14T09:57:32Z</dcterms:created>
  <dcterms:modified xsi:type="dcterms:W3CDTF">2024-06-24T07:38:17Z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2023-02-17T00:00:00Z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2023-02-17T00:00:00Z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0x010100A3F5FEE1ACB51A4CB259A23F8D1FC76E</vt:lpwstr>
  </property>
  <property fmtid="{D5CDD505-2E9C-101B-9397-08002B2CF9AE}" pid="7" name="MediaServiceImageTags">
    <vt:lpwstr/>
  </property>
</Properties>
</file>